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6" r:id="rId3"/>
    <p:sldMasterId id="2147483698" r:id="rId4"/>
  </p:sldMasterIdLst>
  <p:notesMasterIdLst>
    <p:notesMasterId r:id="rId29"/>
  </p:notesMasterIdLst>
  <p:sldIdLst>
    <p:sldId id="258" r:id="rId5"/>
    <p:sldId id="259" r:id="rId6"/>
    <p:sldId id="262" r:id="rId7"/>
    <p:sldId id="260" r:id="rId8"/>
    <p:sldId id="261" r:id="rId9"/>
    <p:sldId id="263" r:id="rId10"/>
    <p:sldId id="264" r:id="rId11"/>
    <p:sldId id="265" r:id="rId12"/>
    <p:sldId id="267" r:id="rId13"/>
    <p:sldId id="268" r:id="rId14"/>
    <p:sldId id="269" r:id="rId15"/>
    <p:sldId id="281" r:id="rId16"/>
    <p:sldId id="266" r:id="rId17"/>
    <p:sldId id="279" r:id="rId18"/>
    <p:sldId id="273" r:id="rId19"/>
    <p:sldId id="271" r:id="rId20"/>
    <p:sldId id="272" r:id="rId21"/>
    <p:sldId id="275" r:id="rId22"/>
    <p:sldId id="276" r:id="rId23"/>
    <p:sldId id="277" r:id="rId24"/>
    <p:sldId id="280" r:id="rId25"/>
    <p:sldId id="270" r:id="rId26"/>
    <p:sldId id="274" r:id="rId27"/>
    <p:sldId id="278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08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77959" autoAdjust="0"/>
  </p:normalViewPr>
  <p:slideViewPr>
    <p:cSldViewPr>
      <p:cViewPr varScale="1">
        <p:scale>
          <a:sx n="49" d="100"/>
          <a:sy n="49" d="100"/>
        </p:scale>
        <p:origin x="-8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9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ADD45-D70C-43D7-B7B4-7A7F9523D823}" type="datetimeFigureOut">
              <a:rPr lang="en-US" smtClean="0"/>
              <a:pPr/>
              <a:t>3/2/2011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57DFE-F29B-467E-B250-D47EE3D6E46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akebase.gleon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EEBC2-040A-4AF8-AEB2-279E77378D6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39666FD3-95F4-4CBF-85FB-5429E24C8FDD}" type="slidenum">
              <a:rPr lang="ja-JP" altLang="en-US" sz="1200" b="0" smtClean="0">
                <a:ea typeface="MS PGothic" pitchFamily="34" charset="-128"/>
                <a:cs typeface="Arial" charset="0"/>
              </a:rPr>
              <a:pPr eaLnBrk="1" hangingPunct="1"/>
              <a:t>17</a:t>
            </a:fld>
            <a:endParaRPr lang="en-US" altLang="ja-JP" sz="1200" b="0" smtClean="0">
              <a:ea typeface="MS PGothic" pitchFamily="34" charset="-128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Coral Sensor Network at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Racha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Island, Thailand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 of Multi-scale Global Earth Observation Platform for Monitoring and Assessment in Typhoon Induced Disasters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Virtualization Framework for Data Service on Global Scale Lake Observatory Network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 Computing in High Energy Physics in China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 Interoperability between NCHC, SDSC, and AIST - Towards VM-based PRAGMA Infrastructure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Opal-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Sigiri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Software as a Service on PRAGMA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Testbed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Cloud Computing Suitable for High Performance Computing (HPC) Application?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Towards a Parallel Ensemble Scientific Modeling Service in the Windows Azure Cloud</a:t>
            </a:r>
            <a:endParaRPr lang="en-US" dirty="0" smtClean="0"/>
          </a:p>
          <a:p>
            <a:r>
              <a:rPr lang="en-US" dirty="0" smtClean="0"/>
              <a:t>Calling the Cloud: The </a:t>
            </a:r>
            <a:r>
              <a:rPr lang="en-US" dirty="0" err="1" smtClean="0"/>
              <a:t>Gfarm-iPhone</a:t>
            </a:r>
            <a:r>
              <a:rPr lang="en-US" dirty="0" smtClean="0"/>
              <a:t> Bridge</a:t>
            </a:r>
          </a:p>
          <a:p>
            <a:r>
              <a:rPr lang="en-US" dirty="0" smtClean="0"/>
              <a:t>The Performance Analysis of Molecular Dynamics RAD </a:t>
            </a:r>
            <a:r>
              <a:rPr lang="en-US" dirty="0" err="1" smtClean="0"/>
              <a:t>GTPase</a:t>
            </a:r>
            <a:r>
              <a:rPr lang="en-US" dirty="0" smtClean="0"/>
              <a:t> with AMBER Application on Cluster Computing Environment</a:t>
            </a:r>
          </a:p>
          <a:p>
            <a:r>
              <a:rPr lang="en-US" dirty="0" smtClean="0"/>
              <a:t>Conference Service Platform: Architecture and Implementation</a:t>
            </a:r>
          </a:p>
          <a:p>
            <a:r>
              <a:rPr lang="en-US" dirty="0" smtClean="0"/>
              <a:t>Large-eddy Simulation of Flows and Pollutant Removal in Street Canyons of Different Aspect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Student1: Edgar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Kautzner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Childhood Obesity Study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Project was to evaluate the child obesity monitoring system in Illinois (CHOIS) and subsequently conduct a study to determine the potential feasibility and effectiveness of a similar electronic health record-based monitoring program in Australia.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 2: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Jian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Zhang: </a:t>
            </a:r>
          </a:p>
          <a:p>
            <a:r>
              <a:rPr lang="en-US" sz="1200" b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b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1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Parallel debugging on Blue Waters Supercomputer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 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purpose of this project was to update PTP and the Guard parallel debugger to work within the Blue Waters Infrastructure at NCSA Illinois.</a:t>
            </a:r>
            <a:endParaRPr lang="en-US" sz="1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35 Members</a:t>
            </a: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0E1802-3AA1-4B76-8DE8-522BCAACD406}" type="slidenum">
              <a:rPr lang="en-US" sz="1100" smtClean="0">
                <a:solidFill>
                  <a:srgbClr val="000000"/>
                </a:solidFill>
              </a:rPr>
              <a:pPr/>
              <a:t>4</a:t>
            </a:fld>
            <a:endParaRPr lang="en-US" sz="11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defTabSz="908050"/>
            <a:fld id="{3C130391-9ECA-4E9B-BC75-CB7123D73247}" type="slidenum">
              <a:rPr lang="en-US" sz="1100" smtClean="0">
                <a:solidFill>
                  <a:srgbClr val="000000"/>
                </a:solidFill>
              </a:rPr>
              <a:pPr defTabSz="908050"/>
              <a:t>5</a:t>
            </a:fld>
            <a:endParaRPr lang="en-US" sz="11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8"/>
            <a:r>
              <a:rPr lang="en-US" dirty="0" smtClean="0"/>
              <a:t>National University of Costa Rica, Citizen’s Network of Meteorological Stations</a:t>
            </a:r>
          </a:p>
          <a:p>
            <a:endParaRPr lang="en-US" dirty="0" smtClean="0"/>
          </a:p>
          <a:p>
            <a:r>
              <a:rPr lang="en-US" dirty="0" err="1" smtClean="0"/>
              <a:t>Ariound</a:t>
            </a:r>
            <a:r>
              <a:rPr lang="en-US" baseline="0" dirty="0" smtClean="0"/>
              <a:t> San Jose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EB44E-6DCA-4EED-953A-D9D71CE47A73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and Users</a:t>
            </a:r>
          </a:p>
          <a:p>
            <a:pPr lvl="1"/>
            <a:r>
              <a:rPr lang="en-US" dirty="0" smtClean="0"/>
              <a:t>PRAGMA Workshops </a:t>
            </a:r>
          </a:p>
          <a:p>
            <a:pPr lvl="1"/>
            <a:r>
              <a:rPr lang="en-US" dirty="0" smtClean="0"/>
              <a:t>Promotion and Use</a:t>
            </a:r>
          </a:p>
          <a:p>
            <a:pPr lvl="1"/>
            <a:r>
              <a:rPr lang="en-US" dirty="0" smtClean="0"/>
              <a:t>Feedback and Use</a:t>
            </a:r>
          </a:p>
          <a:p>
            <a:pPr lvl="1"/>
            <a:r>
              <a:rPr lang="en-US" dirty="0" smtClean="0"/>
              <a:t>Use and Incorporation in Avian Flu Grid Virtual Image</a:t>
            </a:r>
          </a:p>
          <a:p>
            <a:r>
              <a:rPr lang="en-US" dirty="0" smtClean="0"/>
              <a:t>Collaborations and Publications</a:t>
            </a:r>
          </a:p>
          <a:p>
            <a:r>
              <a:rPr lang="en-US" dirty="0" smtClean="0"/>
              <a:t>Resources, Expertise</a:t>
            </a:r>
          </a:p>
          <a:p>
            <a:r>
              <a:rPr lang="en-US" dirty="0" smtClean="0"/>
              <a:t>Experience, Knowledge</a:t>
            </a:r>
          </a:p>
          <a:p>
            <a:r>
              <a:rPr lang="en-US" dirty="0" smtClean="0"/>
              <a:t>Friendships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were a bit surprised to learn that no one source lists all the lakes of the world and their key attributes – much less in an easily accessible repository. The number is finite and not that large (~350 million; Downing et al. 2006), and probably does not change much. We decided to create a repository, </a:t>
            </a:r>
            <a:r>
              <a:rPr lang="en-US" b="1" dirty="0" err="1" smtClean="0">
                <a:hlinkClick r:id="rId3"/>
              </a:rPr>
              <a:t>LakeBase</a:t>
            </a:r>
            <a:r>
              <a:rPr lang="en-US" dirty="0" smtClean="0"/>
              <a:t>, that represents lakes of the world and their associated data of interest to lake scientists. We have a long way to go, but we’re off to a good start. </a:t>
            </a:r>
            <a:r>
              <a:rPr lang="en-US" dirty="0" err="1" smtClean="0"/>
              <a:t>LakeBase</a:t>
            </a:r>
            <a:r>
              <a:rPr lang="en-US" dirty="0" smtClean="0"/>
              <a:t> is changing rapidly as we load data sets and provide additional functionality.</a:t>
            </a:r>
          </a:p>
          <a:p>
            <a:r>
              <a:rPr lang="en-US" dirty="0" err="1" smtClean="0"/>
              <a:t>LakeBase</a:t>
            </a:r>
            <a:r>
              <a:rPr lang="en-US" dirty="0" smtClean="0"/>
              <a:t> has two main interfaces – a map (Fig. 1) and a free-text search (Fig. 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DFE-F29B-467E-B250-D47EE3D6E46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Persistence pays off, as do</a:t>
            </a:r>
            <a:r>
              <a:rPr lang="en-US" baseline="0" dirty="0" smtClean="0"/>
              <a:t> good people, a larger vision, and a global network</a:t>
            </a:r>
          </a:p>
          <a:p>
            <a:r>
              <a:rPr lang="en-US" baseline="0" dirty="0" smtClean="0"/>
              <a:t>Picture lower right from Lake </a:t>
            </a:r>
            <a:r>
              <a:rPr lang="en-US" baseline="0" dirty="0" err="1" smtClean="0"/>
              <a:t>Soyang</a:t>
            </a:r>
            <a:r>
              <a:rPr lang="en-US" baseline="0" dirty="0" smtClean="0"/>
              <a:t> February 2005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EB44E-6DCA-4EED-953A-D9D71CE47A7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4.v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2050" name="Photo Editor Photo" r:id="rId3" imgW="2657846" imgH="210476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45408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9788D-2DA7-403F-A3A2-D425C6EE46F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5151EB-9A7E-4E89-9570-C728FCAE70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F5896-CCAB-4A0F-A193-5B4B354C8A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3E072-F87A-4C39-A23B-13F806E8B6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BBB25-1B09-45F2-8644-9D5447C278A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4928F-FEBB-43E0-9A43-EA92CAD76A2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8C581-56BD-4CCD-B48D-619A93ED21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6C495-5F13-4BC5-B389-5BDC0BD47D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18E31F-0BA0-480F-B8A4-79E86AB309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2F6B3-1AD5-4CEC-95A0-A21A66F17A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B9538-97D0-4117-840D-BBBCBAE8470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BAB94-3716-42FA-98B1-FE79FF19242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0" y="0"/>
          <a:ext cx="9144000" cy="6599238"/>
        </p:xfrm>
        <a:graphic>
          <a:graphicData uri="http://schemas.openxmlformats.org/presentationml/2006/ole">
            <p:oleObj spid="_x0000_s16386" name="Photo Editor Photo" r:id="rId3" imgW="2657846" imgH="2104762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E88EF5-C126-4DC8-96CB-91ECE471CFB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434C6F-564C-4A7C-8F68-80EFF0D76271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B669A3-162B-4E27-B7C3-8141DA1527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7A5884-1C29-4677-A445-39A9A98B4FAA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11CC-6FF6-4FBF-BB43-3B3548C9A3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51D1E5-18C1-4BE1-A015-E615F84B3A51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71F3BB-F5EF-40D8-843D-B2C3C9CEC20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7D7536-3AE1-46E1-90CC-391B38CD5E3A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92798C-9C15-4DF8-A20F-35D07A4E573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FF249F-548C-4A49-A131-94249A678F19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CAE871-8B1A-48B1-8EFE-A8E70F3900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B687ED-0461-458D-B02A-32113D682E2F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87E3D1-2670-42F8-8436-0C2C0FDDF8C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0A3BF2-DF3F-4AB8-A56E-C550D97E0649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2E0375-A689-4397-8F16-2F9C2ADD4A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CF1F09-5F65-4144-AE99-4012F1501E89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5E6435-1F3B-43B4-8342-D6714E1145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4944B8-52B2-4777-A487-8CE20983FC37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FB7EC5-0B47-42B4-A50B-1288AD55C9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2B6B1F-5418-4895-B868-644388CFF910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A8772B-3890-455A-AE9D-99BD2846CEA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0214B5-EE8B-4327-A5D4-DEC828EA5B14}" type="datetimeFigureOut">
              <a:rPr lang="en-US"/>
              <a:pPr/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FE261-5758-4CBA-B106-E12519AF99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E2E03-9109-42A0-A301-D9E5DE07FFF4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6F840F-B8FE-43DA-B00C-CAB6322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B9BBC-E25F-4D18-A491-C45D818335FF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58D70-EA3E-4D01-8BF3-CCCFDA6EB9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2F8F7-6D40-4DD0-BDBB-1838959522E7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656A8-434C-4488-BD6B-04619B270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5C14E-670D-456B-85A9-9B072897A697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D19C6-EB45-4FF9-A64D-230956273B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90D33-BDED-44C1-8205-8316CB339FC2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A1D2B-8933-419E-8BA5-321811BD5B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7546-6B25-4245-808D-927D6334A998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A42A3-3DE5-4C98-AC84-5074346D20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C542A-F452-47E3-A6DD-6E05D0FD049C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F85CD-A604-4760-B190-48F440F16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B92C85-1ABA-4A8E-AA23-92D12E5B97BB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43562-5B46-40BB-AAF7-8A68FBB829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C3F86-7782-43A3-A2BD-65242343EF53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3C8E4D-9470-47F3-BB05-2AB659765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8D0AA-82BE-4A4F-807A-3F7DAC788C50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1BB89-E8F5-4B6D-8213-795FC6CA93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3B84A-CAC9-49E4-BC04-0D3E2FBF6793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91CD37-9341-4A11-B528-E15088F208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vmlDrawing" Target="../drawings/vmlDrawing3.v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vmlDrawing" Target="../drawings/vmlDrawing5.v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oleObject" Target="../embeddings/oleObject5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vmlDrawing" Target="../drawings/vmlDrawing6.v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oleObject" Target="../embeddings/oleObject6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1026" name="Photo Editor Photo" r:id="rId14" imgW="2657846" imgH="2104762" progId="">
              <p:embed/>
            </p:oleObj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CBDE2-36E1-4C17-92DF-659A98A980D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56D6C-40B8-4376-A802-E65803D1CC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rgbClr val="4540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15362" name="Photo Editor Photo" r:id="rId16" imgW="2657846" imgH="2104762" progId="">
              <p:embed/>
            </p:oleObj>
          </a:graphicData>
        </a:graphic>
      </p:graphicFrame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58B48C-5FD5-416D-BE06-DAA0FDAAABC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18434" name="Photo Editor Photo" r:id="rId14" imgW="2657846" imgH="2104762" progId="">
              <p:embed/>
            </p:oleObj>
          </a:graphicData>
        </a:graphic>
      </p:graphicFrame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3714EC0-35B3-4CBA-B061-29D3F8933A42}" type="datetimeFigureOut">
              <a:rPr lang="en-US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3/2/2011</a:t>
            </a:fld>
            <a:endParaRPr lang="en-US"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DA9934-B366-430F-B574-5D76EDEBAF3D}" type="slidenum">
              <a:rPr lang="en-US"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45408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54082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54082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54082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454082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7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19458" name="Photo Editor Photo" r:id="rId14" imgW="2657846" imgH="2104762" progId="">
              <p:embed/>
            </p:oleObj>
          </a:graphicData>
        </a:graphic>
      </p:graphicFrame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AC4130C-629E-45B0-89A1-3C422EC11A48}" type="datetimeFigureOut">
              <a:rPr lang="en-US"/>
              <a:pPr>
                <a:defRPr/>
              </a:pPr>
              <a:t>3/2/2011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1FD5D40-3057-4CDC-9B33-999CD732E2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454082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rgbClr val="45408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.hk/imgres?imgurl=http://citytraveler.files.wordpress.com/2009/07/great-barrier-reef3-7-09.jpg&amp;imgrefurl=http://worldcitytravelerguide.com/2009/07/great-barrier-reef-in-australia/&amp;h=512&amp;w=768&amp;sz=39&amp;tbnid=BGyaRKAFHQgiJM:&amp;tbnh=95&amp;tbnw=142&amp;prev=/images?q=great+barrier+reef&amp;zoom=1&amp;q=great+barrier+reef&amp;usg=__TI3PhzWA1nDmILqD30P2DVAYlm4=&amp;sa=X&amp;ei=6lyNTPDGHMPBcd-XxYcE&amp;ved=0CDwQ9QEwBg" TargetMode="External"/><Relationship Id="rId13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7.jpeg"/><Relationship Id="rId12" Type="http://schemas.openxmlformats.org/officeDocument/2006/relationships/image" Target="../media/image18.jpeg"/><Relationship Id="rId17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ww.tori.org.tw/" TargetMode="Externa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www.google.com.hk/imgres?imgurl=http://untitled-project.com/photolog/content/Peace%20Boat/Tahiti/moorea-lagoon.jpg&amp;imgrefurl=http://untitled-project.com/2007/12/20/wanting-more-more-moorea/&amp;h=480&amp;w=640&amp;sz=52&amp;tbnid=uf8bKAe_G5K_-M:&amp;tbnh=103&amp;tbnw=137&amp;prev=/images?q=picture+moorea+island&amp;zoom=1&amp;q=picture+moorea+island&amp;usg=___dzghu98p1V8bqfRtevflDsUTdQ=&amp;sa=X&amp;ei=nVyNTNCJCs-XcZ3SxKcE&amp;ved=0CDcQ9QEwBQ" TargetMode="External"/><Relationship Id="rId11" Type="http://schemas.openxmlformats.org/officeDocument/2006/relationships/image" Target="../media/image29.jpeg"/><Relationship Id="rId5" Type="http://schemas.openxmlformats.org/officeDocument/2006/relationships/image" Target="../media/image26.jpeg"/><Relationship Id="rId15" Type="http://schemas.openxmlformats.org/officeDocument/2006/relationships/image" Target="../media/image31.jpeg"/><Relationship Id="rId10" Type="http://schemas.openxmlformats.org/officeDocument/2006/relationships/hyperlink" Target="http://sites.google.com/site/creon6tw/" TargetMode="External"/><Relationship Id="rId4" Type="http://schemas.openxmlformats.org/officeDocument/2006/relationships/hyperlink" Target="http://www.google.com.hk/imgres?imgurl=http://www.travelsinasia.com/Taiwan/Taiwan_files/Lanyu.jpg&amp;imgrefurl=http://www.travelsinasia.com/Taiwan/Lanyu.html&amp;h=256&amp;w=400&amp;sz=21&amp;tbnid=9DiQWx0UxAO8dM:&amp;tbnh=79&amp;tbnw=124&amp;prev=/images?q=orchid+Island+taiwan&amp;zoom=1&amp;q=orchid+Island+taiwan&amp;usg=__dlySXda_cnTZhDH7l3qC4R9f2KU=&amp;sa=X&amp;ei=_FuNTKPBJ4KucLHm_KcE&amp;ved=0CCMQ9QEwAQ" TargetMode="External"/><Relationship Id="rId9" Type="http://schemas.openxmlformats.org/officeDocument/2006/relationships/image" Target="../media/image28.jpeg"/><Relationship Id="rId14" Type="http://schemas.openxmlformats.org/officeDocument/2006/relationships/hyperlink" Target="http://www.nmmba.gov.tw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 Since PRAGMA 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800" b="1" dirty="0" smtClean="0">
                <a:solidFill>
                  <a:srgbClr val="454082"/>
                </a:solidFill>
              </a:rPr>
              <a:t>Planning for PRAGMA’s Future</a:t>
            </a:r>
          </a:p>
          <a:p>
            <a:r>
              <a:rPr lang="en-US" b="1" dirty="0" smtClean="0">
                <a:solidFill>
                  <a:srgbClr val="454082"/>
                </a:solidFill>
              </a:rPr>
              <a:t>PRAGMA 20</a:t>
            </a:r>
          </a:p>
          <a:p>
            <a:r>
              <a:rPr lang="en-US" b="1" dirty="0" smtClean="0">
                <a:solidFill>
                  <a:srgbClr val="454082"/>
                </a:solidFill>
              </a:rPr>
              <a:t>2-4 March2011</a:t>
            </a:r>
          </a:p>
          <a:p>
            <a:r>
              <a:rPr lang="en-US" b="1" dirty="0" smtClean="0">
                <a:solidFill>
                  <a:srgbClr val="454082"/>
                </a:solidFill>
              </a:rPr>
              <a:t>University of Hong Kong</a:t>
            </a:r>
            <a:endParaRPr lang="en-US" b="1" dirty="0">
              <a:solidFill>
                <a:srgbClr val="454082"/>
              </a:solidFill>
            </a:endParaRPr>
          </a:p>
        </p:txBody>
      </p:sp>
      <p:pic>
        <p:nvPicPr>
          <p:cNvPr id="4" name="Picture 1029" descr="PRAGMA-large2.jpg                                              00243736&#10;Matthews 1                     ABA78158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5559123"/>
            <a:ext cx="1676400" cy="1298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 descr="http://pragma20.pragma-grid.net/dct/sites/site151/bannerLoc/MhfRCvuYrVlfFdH/images/yuOHtuCu_Left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11239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10200"/>
          </a:xfrm>
        </p:spPr>
        <p:txBody>
          <a:bodyPr/>
          <a:lstStyle/>
          <a:p>
            <a:r>
              <a:rPr lang="en-US" sz="2600" dirty="0" smtClean="0"/>
              <a:t>“By actively participating in a large community such as PRAGMA, we can contribute our technology to real-world use in science.” </a:t>
            </a:r>
            <a:r>
              <a:rPr lang="en-US" sz="2600" i="1" dirty="0" smtClean="0"/>
              <a:t>Osaka, NICT</a:t>
            </a:r>
          </a:p>
          <a:p>
            <a:r>
              <a:rPr lang="en-US" sz="2600" dirty="0" smtClean="0"/>
              <a:t>“Above all, PRAGMA brings great value to CCST in terms of broadening international collaboration, engaging applications, publishing scientific papers, and cultivating student.” </a:t>
            </a:r>
            <a:r>
              <a:rPr lang="en-US" sz="2600" i="1" dirty="0" smtClean="0"/>
              <a:t>Jilin University</a:t>
            </a:r>
          </a:p>
          <a:p>
            <a:r>
              <a:rPr lang="en-US" sz="2600" dirty="0" smtClean="0"/>
              <a:t>“There are always PRAGMA members working on interesting problems ready to push the boundaries of what we do.” </a:t>
            </a:r>
            <a:r>
              <a:rPr lang="en-US" sz="2600" i="1" dirty="0" err="1" smtClean="0"/>
              <a:t>Monash</a:t>
            </a:r>
            <a:r>
              <a:rPr lang="en-US" sz="2600" i="1" dirty="0" smtClean="0"/>
              <a:t> University</a:t>
            </a:r>
          </a:p>
          <a:p>
            <a:r>
              <a:rPr lang="en-US" sz="2600" dirty="0" smtClean="0"/>
              <a:t>“Learning from the PRAGMA collaboration, NCHC has built grid application platforms which have led to extensive involvement from NARL.” </a:t>
            </a:r>
            <a:r>
              <a:rPr lang="en-US" sz="2600" i="1" dirty="0" smtClean="0"/>
              <a:t>NCHC, NARL</a:t>
            </a:r>
            <a:endParaRPr lang="en-US" sz="2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/>
          <a:lstStyle/>
          <a:p>
            <a:r>
              <a:rPr lang="en-US" dirty="0" smtClean="0"/>
              <a:t>Partnerships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7620000" cy="5943600"/>
          </a:xfrm>
        </p:spPr>
        <p:txBody>
          <a:bodyPr/>
          <a:lstStyle/>
          <a:p>
            <a:r>
              <a:rPr lang="en-US" dirty="0" smtClean="0"/>
              <a:t>Global Lake Ecological Observatory Network (GLEON)</a:t>
            </a:r>
          </a:p>
          <a:p>
            <a:pPr lvl="1"/>
            <a:r>
              <a:rPr lang="en-US" dirty="0" smtClean="0"/>
              <a:t>Run model on lake(s)</a:t>
            </a:r>
          </a:p>
          <a:p>
            <a:pPr lvl="1"/>
            <a:r>
              <a:rPr lang="en-US" dirty="0" smtClean="0"/>
              <a:t>Setup a virtual cluster running Condor at SDSC, develop a rocks roll for GLEON</a:t>
            </a:r>
          </a:p>
          <a:p>
            <a:pPr lvl="1"/>
            <a:r>
              <a:rPr lang="en-US" dirty="0" smtClean="0"/>
              <a:t>Came from discussions at PRAGMA 19</a:t>
            </a:r>
          </a:p>
          <a:p>
            <a:r>
              <a:rPr lang="en-US" dirty="0" smtClean="0"/>
              <a:t>Coral Reef Ecological Observatory</a:t>
            </a:r>
          </a:p>
          <a:p>
            <a:pPr lvl="1"/>
            <a:r>
              <a:rPr lang="en-US" dirty="0" smtClean="0"/>
              <a:t>Sharing equipment (meeting organized by NCHC)</a:t>
            </a:r>
          </a:p>
          <a:p>
            <a:pPr lvl="1"/>
            <a:r>
              <a:rPr lang="en-US" dirty="0" smtClean="0"/>
              <a:t>Project started at PRAGMA 18, </a:t>
            </a:r>
          </a:p>
          <a:p>
            <a:pPr lvl="2"/>
            <a:r>
              <a:rPr lang="en-US" dirty="0" smtClean="0"/>
              <a:t>NECTEC, UCSD, NCHC</a:t>
            </a:r>
          </a:p>
          <a:p>
            <a:pPr lvl="1"/>
            <a:endParaRPr lang="en-US" dirty="0"/>
          </a:p>
        </p:txBody>
      </p:sp>
      <p:pic>
        <p:nvPicPr>
          <p:cNvPr id="4" name="Picture 4" descr="http://sites.google.com/site/creon6tw/_/rsrc/1282369049690/config/CREON-logo-f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6076950"/>
            <a:ext cx="2082800" cy="781050"/>
          </a:xfrm>
          <a:prstGeom prst="rect">
            <a:avLst/>
          </a:prstGeom>
          <a:noFill/>
        </p:spPr>
      </p:pic>
      <p:pic>
        <p:nvPicPr>
          <p:cNvPr id="5" name="Picture 4" descr="http://www.gleonrcn.org/images/Logo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219200"/>
            <a:ext cx="1752600" cy="1314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458200" cy="132556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solidFill>
                  <a:srgbClr val="454082"/>
                </a:solidFill>
                <a:cs typeface="Arial" pitchFamily="34" charset="0"/>
              </a:rPr>
              <a:t>GLEON: revolutionizing understanding of aquatic ecosystems through an international grassroots network of people, data, and lake observatories  </a:t>
            </a:r>
            <a:br>
              <a:rPr lang="en-US" sz="3200" dirty="0" smtClean="0">
                <a:solidFill>
                  <a:srgbClr val="454082"/>
                </a:solidFill>
                <a:cs typeface="Arial" pitchFamily="34" charset="0"/>
              </a:rPr>
            </a:br>
            <a:endParaRPr lang="en-US" dirty="0" smtClean="0">
              <a:solidFill>
                <a:srgbClr val="454082"/>
              </a:solidFill>
            </a:endParaRPr>
          </a:p>
        </p:txBody>
      </p:sp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2431328" y="5867400"/>
            <a:ext cx="44514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31 </a:t>
            </a:r>
            <a:r>
              <a:rPr lang="en-US" sz="2400" dirty="0"/>
              <a:t>Site Members (sites shown)</a:t>
            </a:r>
          </a:p>
          <a:p>
            <a:pPr algn="ctr"/>
            <a:r>
              <a:rPr lang="en-US" sz="2400" dirty="0" smtClean="0"/>
              <a:t>259 </a:t>
            </a:r>
            <a:r>
              <a:rPr lang="en-US" sz="2400" dirty="0"/>
              <a:t>Individual </a:t>
            </a:r>
            <a:r>
              <a:rPr lang="en-US" sz="2400" dirty="0" smtClean="0"/>
              <a:t>Members </a:t>
            </a:r>
            <a:r>
              <a:rPr lang="en-US" sz="2400" dirty="0" smtClean="0"/>
              <a:t>(</a:t>
            </a:r>
            <a:r>
              <a:rPr lang="en-US" sz="2400" dirty="0" smtClean="0"/>
              <a:t>2Mar</a:t>
            </a:r>
            <a:r>
              <a:rPr lang="en-US" sz="2400" dirty="0" smtClean="0"/>
              <a:t>11)</a:t>
            </a:r>
            <a:endParaRPr lang="en-US" sz="2400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t="22581" r="1180" b="3226"/>
          <a:stretch>
            <a:fillRect/>
          </a:stretch>
        </p:blipFill>
        <p:spPr bwMode="auto">
          <a:xfrm>
            <a:off x="457200" y="2028881"/>
            <a:ext cx="8229600" cy="366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en-US" sz="3200" dirty="0" smtClean="0"/>
              <a:t>PRAGMA + GLEON + KISTI + KEON</a:t>
            </a:r>
            <a:br>
              <a:rPr lang="en-US" sz="3200" dirty="0" smtClean="0"/>
            </a:br>
            <a:r>
              <a:rPr lang="en-US" sz="2800" dirty="0" smtClean="0"/>
              <a:t>Korean Lake Ecological Observatory Network (KLEON)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1"/>
            <a:ext cx="2895600" cy="3124200"/>
          </a:xfrm>
        </p:spPr>
        <p:txBody>
          <a:bodyPr/>
          <a:lstStyle/>
          <a:p>
            <a:r>
              <a:rPr lang="en-US" dirty="0" smtClean="0"/>
              <a:t>Seven Sites</a:t>
            </a:r>
          </a:p>
          <a:p>
            <a:r>
              <a:rPr lang="en-US" dirty="0" smtClean="0"/>
              <a:t>Architectural Framework</a:t>
            </a:r>
          </a:p>
          <a:p>
            <a:r>
              <a:rPr lang="en-US" dirty="0" smtClean="0"/>
              <a:t>Linked with </a:t>
            </a:r>
            <a:r>
              <a:rPr lang="en-US" dirty="0" err="1" smtClean="0"/>
              <a:t>Konkuk</a:t>
            </a:r>
            <a:r>
              <a:rPr lang="en-US" dirty="0" smtClean="0"/>
              <a:t> U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8165592" y="304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1625" y="4057650"/>
            <a:ext cx="3762375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391025"/>
            <a:ext cx="21526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4200" y="1219200"/>
            <a:ext cx="5699234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8" name="Picture 6" descr="E:\PARZBERG\My Documents\My Picture\2005 Jan - April\Halmoni 80th\P222009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648200"/>
            <a:ext cx="2946400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acha Island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0930" y="2362200"/>
            <a:ext cx="3079940" cy="2057400"/>
          </a:xfrm>
          <a:prstGeom prst="rect">
            <a:avLst/>
          </a:prstGeom>
          <a:noFill/>
        </p:spPr>
      </p:pic>
      <p:sp>
        <p:nvSpPr>
          <p:cNvPr id="28676" name="AutoShape 4" descr="data:image/jpg;base64,/9j/4AAQSkZJRgABAQAAAQABAAD/2wBDAAkGBwgHBgkIBwgKCgkLDRYPDQwMDRsUFRAWIB0iIiAdHx8kKDQsJCYxJx8fLT0tMTU3Ojo6Iys/RD84QzQ5Ojf/2wBDAQoKCg0MDRoPDxo3JR8lNzc3Nzc3Nzc3Nzc3Nzc3Nzc3Nzc3Nzc3Nzc3Nzc3Nzc3Nzc3Nzc3Nzc3Nzc3Nzc3Nzf/wAARCABQAH0DASIAAhEBAxEB/8QAHAAAAQUBAQEAAAAAAAAAAAAABAIDBQYHAQAI/8QAORAAAgEDAgQEBAUCBAcAAAAAAQIDAAQREiEFMUFhEyJRcQYygZEUQqGx0SNSBxXB8BckMzSS4fH/xAAZAQADAQEBAAAAAAAAAAAAAAABAgMABAX/xAAiEQACAgIDAAMAAwAAAAAAAAAAAQIRAyEEEjETIkEyUXH/2gAMAwEAAhEDEQA/ALhd/F3A4ZCDfg74ykbEffFBXnxzwiFFaKSScnoiYx75xWPPcyklSSFzkZpD3G25PtXX8MTzHycj8NdH+IPD8MPw84YdGKgffP8ApQv/ABP4eJUQWdwU1Yd9Q2HqB1/SsmN07Ag7UyJaZYYBWfKba/8AiPwQShVFy6k4L6AAB67nP6VZbS+gv4FuLOeOaFuTI2fofQ9q+dYnDAhvofSpbgfF77hpn/BXLwsy6X09R/PehLjxr6jLlSX8jdpr61tSBcXMMTNyEkgUn70SkiyKGUhgRkEHINYI9w5kLvI7StvqY5J+tWb4V+MJeGmO3uxrsyef5ou47dqWXGaVpjQ5icqkjV810EUHBdrLCksRV43AZWU5BB6ilicH8v61zdWdnZBRK4pJI6HNNCQEbg10Mtag2Lr1NsFPU/ekNkfK2/eiogch856UnzetCtNMv9prguX/ADK30o9GDsj52lEjBgzDPTtTaQOxOtskVMTWNuGbXfwnvHyFPwcOsPCZmumfJ8uDjA96D5J50cciDMQVe3rSDCh2PPoRUzdPHEVjijKxLlRIX1L7Go98RyDS2Cc42yKpjzdvRZJx/RNrZtIzeC+twM+HjBPtS0lZJdXJt8+1ejYhw8XkdTnHofUdqNayN5GtxbsolydUZOMe1dCnvZJv+wdCDkkbDOPtyrsZcqeg/ai+G2/meGWMqxPIjynsfQ9xTstr4ExNtktykhbfI7VRT/BWFcB+Jb3hTgQsXiyNUD/K3rj0PcfWtN4Px+04tbeJbOQRs8b4DIe/81lTLZsFzH5X5PG2GHup/wBKItdUJZlfVA22tBhkPcHelnGMiuLLOGvw15LtDkagSOeDypz8Qnp+tYxbXNxZFjZXDozjzaSQ2anLDj14iRmSZnaP50f84HP6896m8cUXjyr9RpLTA8j+tNGTvVfh43YTgeHcoSRy3yKa4nxdLS31wgTyagPDRt8etFQKOd7ssRl702ZRUZDIJ4UmjdtLqCMjB+tK3/uNHqjWzD/iG0ltbolAxjfdX6EUNazMGXwWYaeYzz2qeuJucU4EkJ5gHl7HpUPcWZsblJ4zqt5DhXHMbcj6H968yM70zRpxo9JdPC4e3cpkYbSSM+9PR3Uk8H/VLsPyM2/0oO8UqejDmpHUUNEWSQOjMCPSqf4bomidssyTp4Yw4ap6xnWVWRI/w8ibFD09u3aqvFM8ckc8QIfPynkTVosru3uGWWKMNJjcf2n0NM5kHjDYLIh9QkAJGSByNPXFooTxWZkkBwradXKi7B454mkaI628kYZfmbIzy3wBk+nKnuPqtrLCkbP4encA7j1wOQ+lGM5WFce1oiZrHEYWYRwFxqVnUrq9cADekx/DvEA+tHjZCNgJCP3FWHhsUK20ckEYTUMn1+/pUgvLlXXHwPxRumVMcDv106ViBA5tJn/SjeHcIv1nBuLlVjGPKpLZqdc4rqHAycU3oVjimDnhtsA2PKW3JAAyfXIpt7Ob8QJI7+UAEeVmZgceoLYot5QOZFNGVe1ZKh2kKmS5kuoZUvZI44/miCqVf3J3ojxW9KEMwH5hXDN6Ff8AypqBZmt3HrdtBAY89PT+aCt5DanTOQ8MuVKEA49CQaF/zOWR/wDloyY2+ZX3Geu/OpC48KeyMlyyoVALaCCy+w/914dOOmNTj6RV9EELRK2cE6R29KbWHELFixIx5R6etSC2wuUUI4ZQnlcKRj3+9DeE1qzLLGQw656dqtGX4HtWhuEHSUL4Vsb+hqQsbmXh17FLInIb7fMh2JH++lBjTO2pFUAgnOMAUiK+cSYE3iLHhvNgD0I3+lMbq5OzSxxM2thGlu7BWH9ORTkqTvgHvjketFyuJoUvbX+uhALhgGK55f75Vll3eXX/AGpLC2J1KurUFGScipv4b41DZQSC+M8sXiAaEyyheXXn7du1Ku0fB0mi8Di0MY1SPoA56uQp+z4tHcxeLbOkkeSucdRzFZnxPicN3MSra1WPSW6kEnGd8Zxz+tCi9ESIVdlIJKw5YFScZxv1++1dMc8l6hJY78Nae7L7aR9q61wwXZBWdcI+ILuO6zezFrb8xIG3TI/jr9auYl1KCr+UjIrrxTjNaIT7RewszlvmArhlTqM+1Bk5/PtUPxiK+UfiLG9Kso3iY7Edu/vTy+qtKxVJt0WPxI/YeuaCk4pw5XKm6jyOY54+1Z5JxS90zNPcMu3h6cnL4P8A9/2aGtXDISfFVs7lBnVv7/tXHLlS/EX+J1saiaCGR5FV3zsEyRgnuN9uf811/FeN2jU6Ni6nkxz1FLvbGVQZfCOnB04zjA2BxQoYJDqLOmr+04D4P8iuRU9out7Hbd/Du2EkjDDYXR8v17VOJI7sIbqJWicaiCcafY9KgIQhcSzyOHIymKevZEMKsS5kck+dj5cHofYj7GhJW9Czj2ZJz2iCxkaxuQYsEkSNg7c8HrUTcobclTGqOw0kOQzKft+3Sj+G2kVxOlvM5CscroGQ+Bk5P6cqRxt1S6eLRImGwqvjJ79+taLp0aGnRGGZ0LBcbDSVyd+mTvUvw+1nvTrhEGUTW7zMEWPG4G5x9Ou9RCxBx4uPLncY/auLLICygllwWON81SitJktxSKGD+tEU2KuyEDSx5EA5yQCPbeh7sD8KWQLJJu7SYYaVOMADpQizFTqTAfkHdehHpy9e+9GWa3FxHHDHFGXeXyqThmGOQG223r0Fbw1UJhAdPEuJVO2H1HOSN8bctgN6sfw/LxBCBcl/DIACOd9985PYcq9ZfD1rbyEcRjmad0ZYkhA0FsDdiQcc+ePrVgKLZxzS3gTw4fMVj+U6Rge/LtzownTtC5IRmqZXuJ38lm8zLfySE5AiTGqMnlUfecTupbJVWebxlbX5VBOPTPY0bd3lt8QcVji4VEbe5ZgqCTSqSc8ZzyycbHNRg4fPbcVjtuIW0iSGTwmTILDf2I2oTyyb1olHEo+gLW92zQSPA6svlJPl1dcDvvVi4WTcI8b8NuZ1hwEe3Qk4OThio+31+h9x8L2t1FE/B7syMHRJYHbDsc6crnYnlsDv2pzgXCuKcOa5iW5s43crJiSR1BQjykHBzyPtjrnaDyKStsdptaP/2Q==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155575" y="-365125"/>
            <a:ext cx="1190625" cy="76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8" name="Picture 6" descr="Taoist ritua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4401311"/>
            <a:ext cx="3124200" cy="1999489"/>
          </a:xfrm>
          <a:prstGeom prst="rect">
            <a:avLst/>
          </a:prstGeom>
          <a:noFill/>
        </p:spPr>
      </p:pic>
      <p:sp>
        <p:nvSpPr>
          <p:cNvPr id="28680" name="AutoShape 8" descr="data:image/jpg;base64,/9j/4AAQSkZJRgABAQAAAQABAAD/2wBDAAkGBwgHBgkIBwgKCgkLDRYPDQwMDRsUFRAWIB0iIiAdHx8kKDQsJCYxJx8fLT0tMTU3Ojo6Iys/RD84QzQ5Ojf/2wBDAQoKCg0MDRoPDxo3JR8lNzc3Nzc3Nzc3Nzc3Nzc3Nzc3Nzc3Nzc3Nzc3Nzc3Nzc3Nzc3Nzc3Nzc3Nzc3Nzc3Nzf/wAARCABOAGgDASIAAhEBAxEB/8QAGwAAAQUBAQAAAAAAAAAAAAAABAABAgMFBgf/xAA3EAABBAECAwYEBAQHAAAAAAABAAIDESEEMRITQQUiUWFxgQYVIzIUkZKhcrHB0RZCUlNiY4L/xAAZAQADAQEBAAAAAAAAAAAAAAABAgMABAX/xAAiEQACAgEEAgMBAAAAAAAAAAAAAQIRAxITIVExQQQiYTL/2gAMAwEAAhEDEQA/AO7Ls2w0R1CIh1krLD3muixIp5XZyrxO8b2vWliUjzVkcWbXzB2wOEO+SR0hk4+myzvxCmJwVNfHG3jT0WtEbsiieqlrpmucHsdZO4WVzWpxIOhpFYEnZt61QTzGg5GU/NDtwhuI3ufzSdZ3TuIuphXMaRVFNwNdkOHuqo4nVxNJV0EQkkbGDRJ3Km2l4HSbIv0zXHpXkidL2KJWtk428BOR1CM02niZdnio5cVe0CJxYbaw/uFKWZ+Isosa8sG0Y02lnkhje7gHj4pKqSKN7nCMcIu/NJSly7souFRgSatunYZJXtjYN3OIAWRqfizQxtdwF8z72a2gfcrh9RPLKfqSySdbc4lUtBcQBuV3vIvRxKHbOrd8Xzuvl6OEZxZJx+y0exu329ozOgmiZFIcs4Thw8M9Vx7YTG0O4S4jNeKugzPFNF3HCnb7EKazU/wZw4PQseCnypCLDXVXQKPZkun7Q0fOjnYJGjvxHdp/t5opj5GYABCq8qa+pNQa/oEDD41XipNDye7msq6YOmkdI5tE70quEtO6Oq0CqCInuDaIIKsY/l8VnvVQKz9Rq4tFCZ9TM2ONuC5xxlc3qPjASTuELDyg6hLINx6dFzzpey8XZ6BpdYOEtcRxHAR0EkZH1H94dCV5s/4q0sWmle1wdKK4G+J/ogYvjnU0C7TRucN3NkI/uoSiWUj1eYct3MBbw7nxSXk+o+PNdJG4NiYHEU0lxIHt1SSaR9Rzwglqw0n0V2m07g9xI22NIpxxQTsaCx9vDaF56p3kdHOkMSQwAOFg5zuEzXUaAHpSa7OPdP8AYbs3vukCXRTvZI2SGV0bwaJaSCt3/FE8cTG8phe3DnuJ73ssPlvlcwlmZCAHVQJS1TJNMXNlaW116EbWDtS0ctPyFwbVmzL8Sa4MJ4IW+fDt+6y3fEWobNxO1UjnHo3b8tlnS8bzT+70pDkxssDhsVfEaTy+R0hdHYTrtbq+1HNOrlPLYbazwKA1LBG+museHgmcNXM4MjocRwG4tO2F9ETuBLTW+y53Jt22OlRQace8B7hNwxt3BGcFp/orTE0uprqJPmmk0vDX1RZqg4Dr7rakErEY4zZPlRSV7uzpWt+3FXfFX80kdX6MkehDs3/vk/NS+XHYzzfnaPZwuOBZvZPRBwwgHZeizwt2XYB8u3+vMfdIdnD/AHpb/iWhWLryS5bh04fXCAdyXYH8uF1z5s799Rd2c2szzY/5o5tuGSEnNrbr4lE25LszndmsrMs361H5Yy75s360e67o49UwzuRY8k1i7kuwI9mxbcyb9aQ7Nis/Umv+NG1eACfZO4hg4nkAV/mKVsZZJdgzezogPvl/Wp/gIur5T/7Vo1MRxzG43ICsbIwmg+/QpGyqlMH/AAEXR8n6ykinChkfmklsdTl2QdQGTZ8kziTnhGfJTY5oF1+yTpGgdyNvq5UZxclLoC8Ze5vpgJhp3soNkx/AiC9zmdGgf6QoO3oF2PNYzt+xMa9tjiBPieiXA+svLj5DCfwsX65UgziaCDglEyVFbAST3D5klO4nrhyai02c+6rebrwKJh2ihk2b2BGVXNyXjhkaDXvX81aI21lJzI2AmjY6pQoHGmju2RgE5IBwro9OWAloAFeqcYPD1IxlFRfbnoErSKKTqigRiyXO+7okne+htjfzSSsaN1wf/9k=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155575" y="-350838"/>
            <a:ext cx="990600" cy="7429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82" name="Picture 10" descr="http://untitled-project.com/photolog/content/Peace%20Boat/Tahiti/moorea-lagoo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1291" y="4286249"/>
            <a:ext cx="2819400" cy="2114551"/>
          </a:xfrm>
          <a:prstGeom prst="rect">
            <a:avLst/>
          </a:prstGeom>
          <a:noFill/>
        </p:spPr>
      </p:pic>
      <p:sp>
        <p:nvSpPr>
          <p:cNvPr id="28684" name="AutoShape 12" descr="data:image/jpg;base64,/9j/4AAQSkZJRgABAQAAAQABAAD/2wBDAAkGBwgHBgkIBwgKCgkLDRYPDQwMDRsUFRAWIB0iIiAdHx8kKDQsJCYxJx8fLT0tMTU3Ojo6Iys/RD84QzQ5Ojf/2wBDAQoKCg0MDRoPDxo3JR8lNzc3Nzc3Nzc3Nzc3Nzc3Nzc3Nzc3Nzc3Nzc3Nzc3Nzc3Nzc3Nzc3Nzc3Nzc3Nzc3Nzf/wAARCABOAHUDASIAAhEBAxEB/8QAGwAAAQUBAQAAAAAAAAAAAAAAAwABAgQFBgf/xAA4EAACAQMBBQUGAwgDAAAAAAABAgMABBESBSExQVETIlJhcQYUMoGRoUJisRUjM0NTkqLhwdHx/8QAGgEAAwEBAQEAAAAAAAAAAAAAAQIDBAAFBv/EACcRAAIBAwMEAgIDAAAAAAAAAAABAgMREgQhMRMUMlEioUGRYYHR/9oADAMBAAIRAxEAPwDORBViJGZgEBJ6AVSS7g8f2oy3kI/mCvrrnwUoy9F1XK5BROhyu+kD8vLNVxexH+aPnU1vIRwlFCyJSU/QcBT8aqfUCpNBAwyuAemKGt7DoKdouDS95hJ/iJ9aR04vlAvNBFto8Agr6ZNW4YkUjJU+g/3VEXMWfjU+WaMl3HncVx0zQUEvEaMrO7RpJHbjiozzyf8AdSb3dhp7o9KzGnjY5DKPnS7WPk33odN+yvcJcRRYaIK3dyQfzEU7zOF0gKR65/4oCzKOBH1pGdTxIpreyWa/GxF3duJoTZbjvohdeopu0xwpiX5AlPI/SlRe0PI0qN2HY4wSr0+9SEq9KGLeX+mal7vKOKGs6qHutR9hRIvT71ISChCB/CaILeTwmiqhN4hBIOtS1jrUVtpOlOIH6U2aEeJMP51NXPWoC3fpU+xccqOaEdiYc9akJD1qIifofpUxC55GhmibxH7Q9TTGQ9TT9i/MVExt0rswfEXat4j9aYyt4jTGNhypC3mcd1GI8hQzDaIu2bxGlT+6XH9J/wC2lXZM74F0WUniz5U62L5wSMetW0mJB1QsRzxRYprb8RJxyO6vM6hFSkyqlkQO8+keTCr1psea4x2EE8p6ohIrX2VdWto4eKOAvyaWIMR8zW7H7S3eoLqi0dQB+lZ6lea8T0dPpqc1epL6OXn9nL+3tnuLm3MMKDLvMwUAdd5rEk2hYQ8GWUczFnA9ScV6antG5GG7N/LQaoXf7KvGLtsPZ7u3xO0G8/TFS7ir6Nb0OmfjL9nAHaluVVktn0ngSQM0ybVh36rU53/jrrzsPZLFCuwLTKDdpaVf0aoy+z2y3kV22PbRkdJpRn/Oh3MwdjS/j7/w5I7XhGc2qgbuMhNBO2Snw2kTb947Rs4512UmxNiIQz2VkmDnBllPy/iVERbAt27tjYnfuHYlwP7iaMatV8XElp9PDylFHIR7at2Ke8W6KPxdnITjfuxn/ut32e2ZB7QRTvZa1kgxrQ4Oc5+Hrw/StFbzZ1rHottm2Gnw+7RY9OBNaOzvaeZv3TLFFGPwxLo3fKqZ6i10Io6DLFv9IwrjYZgYr2pyOIZMYqtJYTovcZWA6f8Aldt2tttDJwsjc9bkn7ms68slTJi7nlxFNDUVOG9xa2gpWyjujlTFMNzRn7UqvSTzJIy6WIU41AkA0q0qpVPLdOgnbcwk2ijLmNHYDmIyaS7TGvs0iJfwnAP0JrFmV47hjBNGsR/AJNOKlaECUTSXEYxyUk59aOG9maOhGKujbbahgIEsYGeAXBPzFEi23LLMFRWXPi0iqCRQXGZIwpY8WUkU62MyyFopEUciVyR86boK/AnUSVrtP+zb/aFxj48elDe8l0lmmIUc9VZ1xbSPAAcyMvRtOaqW5NuxSSNgW8XOndOnF8EVlNXyua0e0DM2mG5cHjgDf96czXOrMt7JjpkCq0EmWAFu6795AGKtYp40oPewk6ko7J7EJHEQaSWWQj8zE4oK3kTnGGweZHGrVBNtAxyYlyegxRlG3iTjKL8ho5LcvpTAY8sb6tWzqJf3kRZRxGeNLZ9lavcBZFxu7pzzrXFlAnwk49azTqW+LRenRc/nH7DW8toozG5jPmu+iPPCRg3XyJqo6QoN4B9WNVJbhF3Rxp64qEad2bZ6h01Z2LzPDnu3BA/LilWO07scliKVXVJ+zE9Vv4mRDZWuMCCPB6rmjrY2nHsI/pVWCY1cSXPKnVRegTdRPkMiIi6UUKOgGKnuoQen10/UM7TfIUUs0ItkYyR6U+vHKuVQFgmfOmzUNflSL13VOsTpZoeum1ml6p2IYHBzzo5vZioBI3c8VQeXQpYg4AyadH1KGHAilc0+R1lFbMstKzbyagTVd5dI4UB7huVB1UjlTbLbSKDvpVmPcsDzpUjqlVQZ/9k=">
            <a:hlinkClick r:id="rId8"/>
          </p:cNvPr>
          <p:cNvSpPr>
            <a:spLocks noChangeAspect="1" noChangeArrowheads="1"/>
          </p:cNvSpPr>
          <p:nvPr/>
        </p:nvSpPr>
        <p:spPr bwMode="auto">
          <a:xfrm>
            <a:off x="667179" y="1970087"/>
            <a:ext cx="2587625" cy="39211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000" b="1" dirty="0" smtClean="0"/>
              <a:t>Great Barrier Reef</a:t>
            </a:r>
            <a:endParaRPr lang="en-US" sz="2000" b="1" dirty="0"/>
          </a:p>
        </p:txBody>
      </p:sp>
      <p:pic>
        <p:nvPicPr>
          <p:cNvPr id="28686" name="Picture 14" descr="http://citytraveler.files.wordpress.com/2009/07/great-barrier-reef3-7-09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3400" y="2362200"/>
            <a:ext cx="2855182" cy="1905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956136" y="6412468"/>
            <a:ext cx="2489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Orchid  Island (</a:t>
            </a:r>
            <a:r>
              <a:rPr lang="en-US" sz="2000" b="1" dirty="0" err="1" smtClean="0"/>
              <a:t>Lanyu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440115" y="1992868"/>
            <a:ext cx="1521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Racha</a:t>
            </a:r>
            <a:r>
              <a:rPr lang="en-US" sz="2000" b="1" dirty="0" smtClean="0"/>
              <a:t> Island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17253" y="6412468"/>
            <a:ext cx="108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Moorea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pic>
        <p:nvPicPr>
          <p:cNvPr id="15" name="Picture 2" descr="Logo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0"/>
            <a:ext cx="9219385" cy="1905000"/>
          </a:xfrm>
          <a:prstGeom prst="rect">
            <a:avLst/>
          </a:prstGeom>
          <a:noFill/>
        </p:spPr>
      </p:pic>
      <p:pic>
        <p:nvPicPr>
          <p:cNvPr id="16" name="Picture 4" descr="http://sites.google.com/site/creon6tw/_/rsrc/1282369049690/config/CREON-logo-final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29000" y="6019800"/>
            <a:ext cx="2082800" cy="781050"/>
          </a:xfrm>
          <a:prstGeom prst="rect">
            <a:avLst/>
          </a:prstGeom>
          <a:noFill/>
        </p:spPr>
      </p:pic>
      <p:pic>
        <p:nvPicPr>
          <p:cNvPr id="19" name="Picture 12" descr="http://sites.google.com/site/creon6tw/_/rsrc/1282448626448/config/13.gi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886200" y="2362200"/>
            <a:ext cx="1295400" cy="1269492"/>
          </a:xfrm>
          <a:prstGeom prst="rect">
            <a:avLst/>
          </a:prstGeom>
          <a:noFill/>
        </p:spPr>
      </p:pic>
      <p:pic>
        <p:nvPicPr>
          <p:cNvPr id="21" name="Picture 10" descr="http://sites.google.com/site/creon6tw/_/rsrc/1282451660676/config/nmmba-small-logo-2.bmp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657600" y="3657600"/>
            <a:ext cx="1705705" cy="1143000"/>
          </a:xfrm>
          <a:prstGeom prst="rect">
            <a:avLst/>
          </a:prstGeom>
          <a:noFill/>
        </p:spPr>
      </p:pic>
      <p:pic>
        <p:nvPicPr>
          <p:cNvPr id="22" name="Picture 14" descr="http://sites.google.com/site/creon6tw/_/rsrc/1282451345629/config/tori-logo-small.bmp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733800" y="5029200"/>
            <a:ext cx="1544050" cy="8382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590800" y="1853625"/>
            <a:ext cx="4007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GEO  TELESCIENCE WG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Path of Progress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/>
          <a:lstStyle/>
          <a:p>
            <a:r>
              <a:rPr lang="en-US" dirty="0" smtClean="0"/>
              <a:t>PRAGMA 17, Hanoi, October 2009</a:t>
            </a:r>
          </a:p>
          <a:p>
            <a:pPr lvl="1"/>
            <a:r>
              <a:rPr lang="en-US" dirty="0" smtClean="0"/>
              <a:t>Panel on Virtualization</a:t>
            </a:r>
          </a:p>
          <a:p>
            <a:r>
              <a:rPr lang="en-US" dirty="0" smtClean="0"/>
              <a:t>PRAGMA 18, San Diego, March 2010</a:t>
            </a:r>
          </a:p>
          <a:p>
            <a:pPr lvl="1"/>
            <a:r>
              <a:rPr lang="en-US" dirty="0" smtClean="0"/>
              <a:t>PRAGMA Development Institute</a:t>
            </a:r>
          </a:p>
          <a:p>
            <a:pPr lvl="2"/>
            <a:r>
              <a:rPr lang="en-US" dirty="0" smtClean="0"/>
              <a:t>Commitment to use EC2</a:t>
            </a:r>
          </a:p>
          <a:p>
            <a:pPr lvl="2"/>
            <a:r>
              <a:rPr lang="en-US" dirty="0" smtClean="0"/>
              <a:t>Commitment to move images between 2 sites</a:t>
            </a:r>
          </a:p>
          <a:p>
            <a:r>
              <a:rPr lang="en-US" dirty="0" smtClean="0"/>
              <a:t>PRAGMA 19, Jilin, September 2010</a:t>
            </a:r>
          </a:p>
          <a:p>
            <a:pPr lvl="1"/>
            <a:r>
              <a:rPr lang="en-US" dirty="0" smtClean="0"/>
              <a:t>Move images between three sites</a:t>
            </a:r>
          </a:p>
          <a:p>
            <a:r>
              <a:rPr lang="en-US" dirty="0" smtClean="0"/>
              <a:t>PRAGMA 20, Hong Kong, March 2011</a:t>
            </a:r>
          </a:p>
          <a:p>
            <a:pPr lvl="1"/>
            <a:r>
              <a:rPr lang="en-US" dirty="0" smtClean="0"/>
              <a:t>Demo and ???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13" descr="E:\PARZBERG\My Documents\PRAGMA\San Diego PRAGMA 18\Progress\Presentation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05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48018" y="6412468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March 2010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21506" name="Bitmap Image" r:id="rId4" imgW="5858693" imgH="3228571" progId="PBrush">
              <p:embed/>
            </p:oleObj>
          </a:graphicData>
        </a:graphic>
      </p:graphicFrame>
      <p:sp>
        <p:nvSpPr>
          <p:cNvPr id="633860" name="AutoShape 4"/>
          <p:cNvSpPr>
            <a:spLocks noChangeArrowheads="1"/>
          </p:cNvSpPr>
          <p:nvPr/>
        </p:nvSpPr>
        <p:spPr bwMode="auto">
          <a:xfrm>
            <a:off x="2971800" y="3124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1" name="AutoShape 5"/>
          <p:cNvSpPr>
            <a:spLocks noChangeArrowheads="1"/>
          </p:cNvSpPr>
          <p:nvPr/>
        </p:nvSpPr>
        <p:spPr bwMode="auto">
          <a:xfrm>
            <a:off x="2362200" y="3048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2" name="AutoShape 6"/>
          <p:cNvSpPr>
            <a:spLocks noChangeArrowheads="1"/>
          </p:cNvSpPr>
          <p:nvPr/>
        </p:nvSpPr>
        <p:spPr bwMode="auto">
          <a:xfrm>
            <a:off x="3657600" y="19050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3" name="AutoShape 7"/>
          <p:cNvSpPr>
            <a:spLocks noChangeArrowheads="1"/>
          </p:cNvSpPr>
          <p:nvPr/>
        </p:nvSpPr>
        <p:spPr bwMode="auto">
          <a:xfrm>
            <a:off x="3733800" y="2362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7" name="AutoShape 11"/>
          <p:cNvSpPr>
            <a:spLocks noChangeArrowheads="1"/>
          </p:cNvSpPr>
          <p:nvPr/>
        </p:nvSpPr>
        <p:spPr bwMode="auto">
          <a:xfrm>
            <a:off x="7162800" y="24384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8" name="AutoShape 12"/>
          <p:cNvSpPr>
            <a:spLocks noChangeArrowheads="1"/>
          </p:cNvSpPr>
          <p:nvPr/>
        </p:nvSpPr>
        <p:spPr bwMode="auto">
          <a:xfrm>
            <a:off x="8458200" y="50292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0" name="AutoShape 14"/>
          <p:cNvSpPr>
            <a:spLocks noChangeArrowheads="1"/>
          </p:cNvSpPr>
          <p:nvPr/>
        </p:nvSpPr>
        <p:spPr bwMode="auto">
          <a:xfrm>
            <a:off x="2971800" y="3429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1" name="Text Box 15"/>
          <p:cNvSpPr txBox="1">
            <a:spLocks noChangeArrowheads="1"/>
          </p:cNvSpPr>
          <p:nvPr/>
        </p:nvSpPr>
        <p:spPr bwMode="auto">
          <a:xfrm>
            <a:off x="1858963" y="349250"/>
            <a:ext cx="53800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Calligraphy" pitchFamily="66" charset="0"/>
                <a:cs typeface="Arial" charset="0"/>
              </a:rPr>
              <a:t>PRAGMA Grid/Clouds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Calligraphy" pitchFamily="66" charset="0"/>
              <a:cs typeface="Arial" charset="0"/>
            </a:endParaRPr>
          </a:p>
        </p:txBody>
      </p:sp>
      <p:sp>
        <p:nvSpPr>
          <p:cNvPr id="633873" name="AutoShape 17"/>
          <p:cNvSpPr>
            <a:spLocks noChangeArrowheads="1"/>
          </p:cNvSpPr>
          <p:nvPr/>
        </p:nvSpPr>
        <p:spPr bwMode="auto">
          <a:xfrm>
            <a:off x="2362200" y="3048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4" name="AutoShape 18"/>
          <p:cNvSpPr>
            <a:spLocks noChangeArrowheads="1"/>
          </p:cNvSpPr>
          <p:nvPr/>
        </p:nvSpPr>
        <p:spPr bwMode="auto">
          <a:xfrm>
            <a:off x="381000" y="19050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5" name="AutoShape 19"/>
          <p:cNvSpPr>
            <a:spLocks noChangeArrowheads="1"/>
          </p:cNvSpPr>
          <p:nvPr/>
        </p:nvSpPr>
        <p:spPr bwMode="auto">
          <a:xfrm>
            <a:off x="3429000" y="22098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6" name="AutoShape 20"/>
          <p:cNvSpPr>
            <a:spLocks noChangeArrowheads="1"/>
          </p:cNvSpPr>
          <p:nvPr/>
        </p:nvSpPr>
        <p:spPr bwMode="auto">
          <a:xfrm>
            <a:off x="3200400" y="33528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7" name="AutoShape 21"/>
          <p:cNvSpPr>
            <a:spLocks noChangeArrowheads="1"/>
          </p:cNvSpPr>
          <p:nvPr/>
        </p:nvSpPr>
        <p:spPr bwMode="auto">
          <a:xfrm>
            <a:off x="3581400" y="28194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9" name="AutoShape 23"/>
          <p:cNvSpPr>
            <a:spLocks noChangeArrowheads="1"/>
          </p:cNvSpPr>
          <p:nvPr/>
        </p:nvSpPr>
        <p:spPr bwMode="auto">
          <a:xfrm>
            <a:off x="4038600" y="2362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379" name="Text Box 30"/>
          <p:cNvSpPr txBox="1">
            <a:spLocks noChangeArrowheads="1"/>
          </p:cNvSpPr>
          <p:nvPr/>
        </p:nvSpPr>
        <p:spPr bwMode="auto">
          <a:xfrm>
            <a:off x="609600" y="6096000"/>
            <a:ext cx="80010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eaLnBrk="1" hangingPunct="1"/>
            <a:r>
              <a:rPr lang="en-US">
                <a:solidFill>
                  <a:srgbClr val="A50021"/>
                </a:solidFill>
                <a:cs typeface="Arial" charset="0"/>
              </a:rPr>
              <a:t>26 institutions </a:t>
            </a:r>
            <a:r>
              <a:rPr lang="en-US">
                <a:cs typeface="Arial" charset="0"/>
              </a:rPr>
              <a:t>in 16 countries/regions</a:t>
            </a:r>
            <a:r>
              <a:rPr lang="en-US">
                <a:solidFill>
                  <a:srgbClr val="A50021"/>
                </a:solidFill>
                <a:cs typeface="Arial" charset="0"/>
              </a:rPr>
              <a:t>,</a:t>
            </a:r>
            <a:r>
              <a:rPr lang="en-US">
                <a:cs typeface="Arial" charset="0"/>
              </a:rPr>
              <a:t> </a:t>
            </a:r>
            <a:r>
              <a:rPr lang="en-US">
                <a:solidFill>
                  <a:srgbClr val="4D4D4D"/>
                </a:solidFill>
                <a:cs typeface="Arial" charset="0"/>
              </a:rPr>
              <a:t>22 compute sites, </a:t>
            </a:r>
            <a:r>
              <a:rPr lang="en-US">
                <a:solidFill>
                  <a:srgbClr val="FF9900"/>
                </a:solidFill>
                <a:cs typeface="Arial" charset="0"/>
              </a:rPr>
              <a:t>9VM sites</a:t>
            </a:r>
            <a:r>
              <a:rPr lang="en-US">
                <a:solidFill>
                  <a:srgbClr val="4D4D4D"/>
                </a:solidFill>
                <a:cs typeface="Arial" charset="0"/>
              </a:rPr>
              <a:t> </a:t>
            </a:r>
            <a:r>
              <a:rPr lang="en-US">
                <a:cs typeface="Arial" charset="0"/>
              </a:rPr>
              <a:t>(</a:t>
            </a:r>
            <a:r>
              <a:rPr lang="en-US">
                <a:solidFill>
                  <a:srgbClr val="009900"/>
                </a:solidFill>
                <a:cs typeface="Arial" charset="0"/>
              </a:rPr>
              <a:t>+ 6 site in preparation</a:t>
            </a:r>
            <a:r>
              <a:rPr lang="en-US">
                <a:cs typeface="Arial" charset="0"/>
              </a:rPr>
              <a:t>)</a:t>
            </a:r>
          </a:p>
        </p:txBody>
      </p:sp>
      <p:sp>
        <p:nvSpPr>
          <p:cNvPr id="633887" name="AutoShape 31"/>
          <p:cNvSpPr>
            <a:spLocks noChangeArrowheads="1"/>
          </p:cNvSpPr>
          <p:nvPr/>
        </p:nvSpPr>
        <p:spPr bwMode="auto">
          <a:xfrm>
            <a:off x="5105400" y="51054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89" name="AutoShape 33"/>
          <p:cNvSpPr>
            <a:spLocks noChangeArrowheads="1"/>
          </p:cNvSpPr>
          <p:nvPr/>
        </p:nvSpPr>
        <p:spPr bwMode="auto">
          <a:xfrm>
            <a:off x="8229600" y="33528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382" name="Text Box 35"/>
          <p:cNvSpPr txBox="1">
            <a:spLocks noChangeArrowheads="1"/>
          </p:cNvSpPr>
          <p:nvPr/>
        </p:nvSpPr>
        <p:spPr bwMode="auto">
          <a:xfrm>
            <a:off x="762000" y="1066800"/>
            <a:ext cx="10969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>
                <a:solidFill>
                  <a:srgbClr val="A50021"/>
                </a:solidFill>
              </a:rPr>
              <a:t>UZH</a:t>
            </a:r>
          </a:p>
          <a:p>
            <a:pPr eaLnBrk="1" hangingPunct="1"/>
            <a:r>
              <a:rPr lang="en-US"/>
              <a:t>Switzerland</a:t>
            </a:r>
          </a:p>
        </p:txBody>
      </p:sp>
      <p:sp>
        <p:nvSpPr>
          <p:cNvPr id="15383" name="Line 36"/>
          <p:cNvSpPr>
            <a:spLocks noChangeShapeType="1"/>
          </p:cNvSpPr>
          <p:nvPr/>
        </p:nvSpPr>
        <p:spPr bwMode="auto">
          <a:xfrm flipV="1">
            <a:off x="533400" y="1600200"/>
            <a:ext cx="685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84" name="Text Box 37"/>
          <p:cNvSpPr txBox="1">
            <a:spLocks noChangeArrowheads="1"/>
          </p:cNvSpPr>
          <p:nvPr/>
        </p:nvSpPr>
        <p:spPr bwMode="auto">
          <a:xfrm>
            <a:off x="1447800" y="3429000"/>
            <a:ext cx="995363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NECTEC</a:t>
            </a:r>
          </a:p>
          <a:p>
            <a:pPr eaLnBrk="1" hangingPunct="1"/>
            <a:r>
              <a:rPr lang="en-US" u="sng" dirty="0">
                <a:solidFill>
                  <a:srgbClr val="00CC00"/>
                </a:solidFill>
              </a:rPr>
              <a:t>KU</a:t>
            </a:r>
          </a:p>
          <a:p>
            <a:pPr eaLnBrk="1" hangingPunct="1"/>
            <a:r>
              <a:rPr lang="en-US" dirty="0"/>
              <a:t>Thailand</a:t>
            </a:r>
          </a:p>
        </p:txBody>
      </p:sp>
      <p:sp>
        <p:nvSpPr>
          <p:cNvPr id="15385" name="Line 38"/>
          <p:cNvSpPr>
            <a:spLocks noChangeShapeType="1"/>
          </p:cNvSpPr>
          <p:nvPr/>
        </p:nvSpPr>
        <p:spPr bwMode="auto">
          <a:xfrm flipH="1">
            <a:off x="2438400" y="32766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86" name="Text Box 39"/>
          <p:cNvSpPr txBox="1">
            <a:spLocks noChangeArrowheads="1"/>
          </p:cNvSpPr>
          <p:nvPr/>
        </p:nvSpPr>
        <p:spPr bwMode="auto">
          <a:xfrm>
            <a:off x="1143000" y="2743200"/>
            <a:ext cx="99060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UoHyd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India</a:t>
            </a:r>
          </a:p>
        </p:txBody>
      </p:sp>
      <p:sp>
        <p:nvSpPr>
          <p:cNvPr id="15387" name="Line 40"/>
          <p:cNvSpPr>
            <a:spLocks noChangeShapeType="1"/>
          </p:cNvSpPr>
          <p:nvPr/>
        </p:nvSpPr>
        <p:spPr bwMode="auto">
          <a:xfrm>
            <a:off x="2057400" y="3048000"/>
            <a:ext cx="3810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88" name="Text Box 41"/>
          <p:cNvSpPr txBox="1">
            <a:spLocks noChangeArrowheads="1"/>
          </p:cNvSpPr>
          <p:nvPr/>
        </p:nvSpPr>
        <p:spPr bwMode="auto">
          <a:xfrm>
            <a:off x="1524000" y="4343400"/>
            <a:ext cx="837730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</a:rPr>
              <a:t>MIMOS</a:t>
            </a:r>
          </a:p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USM</a:t>
            </a:r>
          </a:p>
          <a:p>
            <a:pPr eaLnBrk="1" hangingPunct="1"/>
            <a:r>
              <a:rPr lang="en-US" dirty="0"/>
              <a:t>Malaysia</a:t>
            </a:r>
          </a:p>
        </p:txBody>
      </p:sp>
      <p:sp>
        <p:nvSpPr>
          <p:cNvPr id="15389" name="Line 42"/>
          <p:cNvSpPr>
            <a:spLocks noChangeShapeType="1"/>
          </p:cNvSpPr>
          <p:nvPr/>
        </p:nvSpPr>
        <p:spPr bwMode="auto">
          <a:xfrm flipV="1">
            <a:off x="2362200" y="3581400"/>
            <a:ext cx="6858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0" name="Text Box 43"/>
          <p:cNvSpPr txBox="1">
            <a:spLocks noChangeArrowheads="1"/>
          </p:cNvSpPr>
          <p:nvPr/>
        </p:nvSpPr>
        <p:spPr bwMode="auto">
          <a:xfrm>
            <a:off x="2286000" y="2514600"/>
            <a:ext cx="962025" cy="4841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" tIns="18288" rIns="18288" bIns="18288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HKU</a:t>
            </a:r>
          </a:p>
          <a:p>
            <a:pPr eaLnBrk="1" hangingPunct="1"/>
            <a:r>
              <a:rPr lang="en-US" dirty="0" err="1"/>
              <a:t>HongKong</a:t>
            </a:r>
            <a:endParaRPr lang="en-US" dirty="0"/>
          </a:p>
        </p:txBody>
      </p:sp>
      <p:sp>
        <p:nvSpPr>
          <p:cNvPr id="15391" name="Line 44"/>
          <p:cNvSpPr>
            <a:spLocks noChangeShapeType="1"/>
          </p:cNvSpPr>
          <p:nvPr/>
        </p:nvSpPr>
        <p:spPr bwMode="auto">
          <a:xfrm flipH="1" flipV="1">
            <a:off x="3276600" y="2743200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2" name="Text Box 45"/>
          <p:cNvSpPr txBox="1">
            <a:spLocks noChangeArrowheads="1"/>
          </p:cNvSpPr>
          <p:nvPr/>
        </p:nvSpPr>
        <p:spPr bwMode="auto">
          <a:xfrm>
            <a:off x="4419600" y="2362200"/>
            <a:ext cx="766763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ASGC</a:t>
            </a:r>
          </a:p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NCHC</a:t>
            </a:r>
          </a:p>
          <a:p>
            <a:pPr eaLnBrk="1" hangingPunct="1"/>
            <a:r>
              <a:rPr lang="en-US" dirty="0"/>
              <a:t>Taiwan</a:t>
            </a:r>
          </a:p>
        </p:txBody>
      </p:sp>
      <p:sp>
        <p:nvSpPr>
          <p:cNvPr id="15393" name="Line 46"/>
          <p:cNvSpPr>
            <a:spLocks noChangeShapeType="1"/>
          </p:cNvSpPr>
          <p:nvPr/>
        </p:nvSpPr>
        <p:spPr bwMode="auto">
          <a:xfrm flipV="1">
            <a:off x="3733800" y="2743200"/>
            <a:ext cx="685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4" name="Text Box 47"/>
          <p:cNvSpPr txBox="1">
            <a:spLocks noChangeArrowheads="1"/>
          </p:cNvSpPr>
          <p:nvPr/>
        </p:nvSpPr>
        <p:spPr bwMode="auto">
          <a:xfrm>
            <a:off x="4572000" y="3733800"/>
            <a:ext cx="1066800" cy="1114151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HCMUT</a:t>
            </a:r>
          </a:p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HUT</a:t>
            </a:r>
          </a:p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IOIT-Hanoi</a:t>
            </a:r>
          </a:p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IOIT-HCM</a:t>
            </a:r>
          </a:p>
          <a:p>
            <a:pPr eaLnBrk="1" hangingPunct="1"/>
            <a:r>
              <a:rPr lang="en-US" dirty="0"/>
              <a:t>Vietnam</a:t>
            </a:r>
          </a:p>
        </p:txBody>
      </p:sp>
      <p:sp>
        <p:nvSpPr>
          <p:cNvPr id="15395" name="Line 48"/>
          <p:cNvSpPr>
            <a:spLocks noChangeShapeType="1"/>
          </p:cNvSpPr>
          <p:nvPr/>
        </p:nvSpPr>
        <p:spPr bwMode="auto">
          <a:xfrm>
            <a:off x="3352800" y="3505200"/>
            <a:ext cx="1219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6" name="Text Box 49"/>
          <p:cNvSpPr txBox="1">
            <a:spLocks noChangeArrowheads="1"/>
          </p:cNvSpPr>
          <p:nvPr/>
        </p:nvSpPr>
        <p:spPr bwMode="auto">
          <a:xfrm>
            <a:off x="4876800" y="1219200"/>
            <a:ext cx="943015" cy="95410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</a:rPr>
              <a:t>AIST</a:t>
            </a:r>
          </a:p>
          <a:p>
            <a:pPr eaLnBrk="1" hangingPunct="1"/>
            <a:r>
              <a:rPr lang="en-US" dirty="0" err="1">
                <a:solidFill>
                  <a:srgbClr val="C00000"/>
                </a:solidFill>
              </a:rPr>
              <a:t>OsakaU</a:t>
            </a:r>
            <a:endParaRPr lang="en-US" dirty="0">
              <a:solidFill>
                <a:srgbClr val="C00000"/>
              </a:solidFill>
            </a:endParaRPr>
          </a:p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UTsukuba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Japan</a:t>
            </a:r>
          </a:p>
        </p:txBody>
      </p:sp>
      <p:sp>
        <p:nvSpPr>
          <p:cNvPr id="15397" name="Line 50"/>
          <p:cNvSpPr>
            <a:spLocks noChangeShapeType="1"/>
          </p:cNvSpPr>
          <p:nvPr/>
        </p:nvSpPr>
        <p:spPr bwMode="auto">
          <a:xfrm flipV="1">
            <a:off x="4191000" y="1828800"/>
            <a:ext cx="6858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0" name="Text Box 53"/>
          <p:cNvSpPr txBox="1">
            <a:spLocks noChangeArrowheads="1"/>
          </p:cNvSpPr>
          <p:nvPr/>
        </p:nvSpPr>
        <p:spPr bwMode="auto">
          <a:xfrm>
            <a:off x="3957638" y="5410200"/>
            <a:ext cx="8699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</a:t>
            </a:r>
          </a:p>
          <a:p>
            <a:pPr eaLnBrk="1" hangingPunct="1"/>
            <a:r>
              <a:rPr lang="en-US" dirty="0"/>
              <a:t>Australia</a:t>
            </a:r>
          </a:p>
        </p:txBody>
      </p:sp>
      <p:sp>
        <p:nvSpPr>
          <p:cNvPr id="15401" name="Line 54"/>
          <p:cNvSpPr>
            <a:spLocks noChangeShapeType="1"/>
          </p:cNvSpPr>
          <p:nvPr/>
        </p:nvSpPr>
        <p:spPr bwMode="auto">
          <a:xfrm flipH="1" flipV="1">
            <a:off x="4419600" y="5181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2" name="Text Box 57"/>
          <p:cNvSpPr txBox="1">
            <a:spLocks noChangeArrowheads="1"/>
          </p:cNvSpPr>
          <p:nvPr/>
        </p:nvSpPr>
        <p:spPr bwMode="auto">
          <a:xfrm>
            <a:off x="4033838" y="1447800"/>
            <a:ext cx="600485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KISTI</a:t>
            </a:r>
          </a:p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KMU</a:t>
            </a:r>
          </a:p>
          <a:p>
            <a:pPr eaLnBrk="1" hangingPunct="1"/>
            <a:r>
              <a:rPr lang="en-US" dirty="0"/>
              <a:t>Korea</a:t>
            </a:r>
          </a:p>
        </p:txBody>
      </p:sp>
      <p:sp>
        <p:nvSpPr>
          <p:cNvPr id="15403" name="Line 58"/>
          <p:cNvSpPr>
            <a:spLocks noChangeShapeType="1"/>
          </p:cNvSpPr>
          <p:nvPr/>
        </p:nvSpPr>
        <p:spPr bwMode="auto">
          <a:xfrm flipV="1">
            <a:off x="3886200" y="2209800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4" name="Text Box 59"/>
          <p:cNvSpPr txBox="1">
            <a:spLocks noChangeArrowheads="1"/>
          </p:cNvSpPr>
          <p:nvPr/>
        </p:nvSpPr>
        <p:spPr bwMode="auto">
          <a:xfrm>
            <a:off x="3352800" y="1219200"/>
            <a:ext cx="6032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JLU</a:t>
            </a:r>
          </a:p>
          <a:p>
            <a:pPr eaLnBrk="1" hangingPunct="1"/>
            <a:r>
              <a:rPr lang="en-US" dirty="0"/>
              <a:t>China</a:t>
            </a:r>
          </a:p>
        </p:txBody>
      </p:sp>
      <p:sp>
        <p:nvSpPr>
          <p:cNvPr id="15405" name="Line 60"/>
          <p:cNvSpPr>
            <a:spLocks noChangeShapeType="1"/>
          </p:cNvSpPr>
          <p:nvPr/>
        </p:nvSpPr>
        <p:spPr bwMode="auto">
          <a:xfrm flipH="1" flipV="1">
            <a:off x="3657600" y="175260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6" name="Text Box 61"/>
          <p:cNvSpPr txBox="1">
            <a:spLocks noChangeArrowheads="1"/>
          </p:cNvSpPr>
          <p:nvPr/>
        </p:nvSpPr>
        <p:spPr bwMode="auto">
          <a:xfrm>
            <a:off x="6400800" y="1752600"/>
            <a:ext cx="6905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SDSC</a:t>
            </a:r>
          </a:p>
          <a:p>
            <a:pPr eaLnBrk="1" hangingPunct="1"/>
            <a:r>
              <a:rPr lang="en-US" dirty="0"/>
              <a:t>USA</a:t>
            </a:r>
          </a:p>
        </p:txBody>
      </p:sp>
      <p:sp>
        <p:nvSpPr>
          <p:cNvPr id="15407" name="Line 62"/>
          <p:cNvSpPr>
            <a:spLocks noChangeShapeType="1"/>
          </p:cNvSpPr>
          <p:nvPr/>
        </p:nvSpPr>
        <p:spPr bwMode="auto">
          <a:xfrm>
            <a:off x="6781800" y="2286000"/>
            <a:ext cx="457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0" name="Text Box 69"/>
          <p:cNvSpPr txBox="1">
            <a:spLocks noChangeArrowheads="1"/>
          </p:cNvSpPr>
          <p:nvPr/>
        </p:nvSpPr>
        <p:spPr bwMode="auto">
          <a:xfrm>
            <a:off x="7615238" y="5334000"/>
            <a:ext cx="67310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UChile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Chile</a:t>
            </a:r>
          </a:p>
        </p:txBody>
      </p:sp>
      <p:sp>
        <p:nvSpPr>
          <p:cNvPr id="15411" name="Line 70"/>
          <p:cNvSpPr>
            <a:spLocks noChangeShapeType="1"/>
          </p:cNvSpPr>
          <p:nvPr/>
        </p:nvSpPr>
        <p:spPr bwMode="auto">
          <a:xfrm flipV="1">
            <a:off x="8229600" y="5181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2" name="Text Box 80"/>
          <p:cNvSpPr txBox="1">
            <a:spLocks noChangeArrowheads="1"/>
          </p:cNvSpPr>
          <p:nvPr/>
        </p:nvSpPr>
        <p:spPr bwMode="auto">
          <a:xfrm>
            <a:off x="6700838" y="3505200"/>
            <a:ext cx="1176337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CeNAT</a:t>
            </a:r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-ITCR</a:t>
            </a:r>
          </a:p>
          <a:p>
            <a:pPr eaLnBrk="1" hangingPunct="1"/>
            <a:r>
              <a:rPr lang="en-US" dirty="0"/>
              <a:t>Costa Rica</a:t>
            </a:r>
          </a:p>
        </p:txBody>
      </p:sp>
      <p:sp>
        <p:nvSpPr>
          <p:cNvPr id="15413" name="Line 81"/>
          <p:cNvSpPr>
            <a:spLocks noChangeShapeType="1"/>
          </p:cNvSpPr>
          <p:nvPr/>
        </p:nvSpPr>
        <p:spPr bwMode="auto">
          <a:xfrm flipV="1">
            <a:off x="7848600" y="3505200"/>
            <a:ext cx="457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4" name="Text Box 82"/>
          <p:cNvSpPr txBox="1">
            <a:spLocks noChangeArrowheads="1"/>
          </p:cNvSpPr>
          <p:nvPr/>
        </p:nvSpPr>
        <p:spPr bwMode="auto">
          <a:xfrm>
            <a:off x="5486400" y="5410200"/>
            <a:ext cx="1184275" cy="5286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BESTGrid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New Zealand</a:t>
            </a:r>
          </a:p>
        </p:txBody>
      </p:sp>
      <p:sp>
        <p:nvSpPr>
          <p:cNvPr id="15415" name="Line 83"/>
          <p:cNvSpPr>
            <a:spLocks noChangeShapeType="1"/>
          </p:cNvSpPr>
          <p:nvPr/>
        </p:nvSpPr>
        <p:spPr bwMode="auto">
          <a:xfrm flipH="1" flipV="1">
            <a:off x="5257800" y="5257800"/>
            <a:ext cx="228600" cy="1524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6" name="Text Box 86"/>
          <p:cNvSpPr txBox="1">
            <a:spLocks noChangeArrowheads="1"/>
          </p:cNvSpPr>
          <p:nvPr/>
        </p:nvSpPr>
        <p:spPr bwMode="auto">
          <a:xfrm>
            <a:off x="2438400" y="1295400"/>
            <a:ext cx="7540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CNIC</a:t>
            </a:r>
          </a:p>
          <a:p>
            <a:pPr eaLnBrk="1" hangingPunct="1"/>
            <a:r>
              <a:rPr lang="en-US" dirty="0"/>
              <a:t>China</a:t>
            </a:r>
          </a:p>
        </p:txBody>
      </p:sp>
      <p:sp>
        <p:nvSpPr>
          <p:cNvPr id="15417" name="Line 87"/>
          <p:cNvSpPr>
            <a:spLocks noChangeShapeType="1"/>
          </p:cNvSpPr>
          <p:nvPr/>
        </p:nvSpPr>
        <p:spPr bwMode="auto">
          <a:xfrm flipH="1" flipV="1">
            <a:off x="3124200" y="1828800"/>
            <a:ext cx="3810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633944" name="AutoShape 88"/>
          <p:cNvSpPr>
            <a:spLocks noChangeArrowheads="1"/>
          </p:cNvSpPr>
          <p:nvPr/>
        </p:nvSpPr>
        <p:spPr bwMode="auto">
          <a:xfrm>
            <a:off x="4267200" y="5029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945" name="AutoShape 89"/>
          <p:cNvSpPr>
            <a:spLocks noChangeArrowheads="1"/>
          </p:cNvSpPr>
          <p:nvPr/>
        </p:nvSpPr>
        <p:spPr bwMode="auto">
          <a:xfrm>
            <a:off x="3352800" y="2895600"/>
            <a:ext cx="228600" cy="228600"/>
          </a:xfrm>
          <a:prstGeom prst="star5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952" name="AutoShape 96"/>
          <p:cNvSpPr>
            <a:spLocks noChangeArrowheads="1"/>
          </p:cNvSpPr>
          <p:nvPr/>
        </p:nvSpPr>
        <p:spPr bwMode="auto">
          <a:xfrm>
            <a:off x="3048000" y="2286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421" name="Text Box 97"/>
          <p:cNvSpPr txBox="1">
            <a:spLocks noChangeArrowheads="1"/>
          </p:cNvSpPr>
          <p:nvPr/>
        </p:nvSpPr>
        <p:spPr bwMode="auto">
          <a:xfrm>
            <a:off x="1752600" y="1828800"/>
            <a:ext cx="6032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>
                <a:solidFill>
                  <a:srgbClr val="A50021"/>
                </a:solidFill>
              </a:rPr>
              <a:t>LZU</a:t>
            </a:r>
          </a:p>
          <a:p>
            <a:pPr eaLnBrk="1" hangingPunct="1"/>
            <a:r>
              <a:rPr lang="en-US"/>
              <a:t>China</a:t>
            </a:r>
          </a:p>
        </p:txBody>
      </p:sp>
      <p:sp>
        <p:nvSpPr>
          <p:cNvPr id="15422" name="Line 98"/>
          <p:cNvSpPr>
            <a:spLocks noChangeShapeType="1"/>
          </p:cNvSpPr>
          <p:nvPr/>
        </p:nvSpPr>
        <p:spPr bwMode="auto">
          <a:xfrm flipH="1" flipV="1">
            <a:off x="2362200" y="2133600"/>
            <a:ext cx="762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633957" name="AutoShape 101"/>
          <p:cNvSpPr>
            <a:spLocks noChangeArrowheads="1"/>
          </p:cNvSpPr>
          <p:nvPr/>
        </p:nvSpPr>
        <p:spPr bwMode="auto">
          <a:xfrm>
            <a:off x="8077200" y="21336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424" name="Line 104"/>
          <p:cNvSpPr>
            <a:spLocks noChangeShapeType="1"/>
          </p:cNvSpPr>
          <p:nvPr/>
        </p:nvSpPr>
        <p:spPr bwMode="auto">
          <a:xfrm flipH="1" flipV="1">
            <a:off x="8077200" y="20574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pic>
        <p:nvPicPr>
          <p:cNvPr id="15425" name="Picture 1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720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6" name="Picture 14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3340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7" name="Picture 1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10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8" name="Picture 15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19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9" name="Picture 15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0" name="Picture 16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1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2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2" name="Picture 15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3" name="Picture 1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19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34" name="Text Box 213"/>
          <p:cNvSpPr txBox="1">
            <a:spLocks noChangeArrowheads="1"/>
          </p:cNvSpPr>
          <p:nvPr/>
        </p:nvSpPr>
        <p:spPr bwMode="auto">
          <a:xfrm>
            <a:off x="762000" y="1066800"/>
            <a:ext cx="10969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UZH</a:t>
            </a:r>
          </a:p>
          <a:p>
            <a:pPr eaLnBrk="1" hangingPunct="1"/>
            <a:r>
              <a:rPr lang="en-US" dirty="0"/>
              <a:t>Switzerland</a:t>
            </a:r>
          </a:p>
        </p:txBody>
      </p:sp>
      <p:sp>
        <p:nvSpPr>
          <p:cNvPr id="15435" name="Text Box 214"/>
          <p:cNvSpPr txBox="1">
            <a:spLocks noChangeArrowheads="1"/>
          </p:cNvSpPr>
          <p:nvPr/>
        </p:nvSpPr>
        <p:spPr bwMode="auto">
          <a:xfrm>
            <a:off x="1752600" y="1828800"/>
            <a:ext cx="6032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LZU</a:t>
            </a:r>
          </a:p>
          <a:p>
            <a:pPr eaLnBrk="1" hangingPunct="1"/>
            <a:r>
              <a:rPr lang="en-US" dirty="0"/>
              <a:t>China</a:t>
            </a:r>
          </a:p>
        </p:txBody>
      </p:sp>
      <p:pic>
        <p:nvPicPr>
          <p:cNvPr id="15436" name="Picture 2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733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7" name="Picture 2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8" name="Picture 2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9" name="Picture 2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47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0" name="Picture 2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624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1" name="Picture 2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410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2" name="Picture 2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3" name="Picture 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7" name="Picture 23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8" name="Picture 23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9" name="Picture 2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14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093" name="AutoShape 237"/>
          <p:cNvSpPr>
            <a:spLocks noChangeArrowheads="1"/>
          </p:cNvSpPr>
          <p:nvPr/>
        </p:nvSpPr>
        <p:spPr bwMode="auto">
          <a:xfrm>
            <a:off x="3581400" y="3200400"/>
            <a:ext cx="228600" cy="228600"/>
          </a:xfrm>
          <a:prstGeom prst="star5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451" name="Line 238"/>
          <p:cNvSpPr>
            <a:spLocks noChangeShapeType="1"/>
          </p:cNvSpPr>
          <p:nvPr/>
        </p:nvSpPr>
        <p:spPr bwMode="auto">
          <a:xfrm flipV="1">
            <a:off x="3733800" y="33528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52" name="Text Box 239"/>
          <p:cNvSpPr txBox="1">
            <a:spLocks noChangeArrowheads="1"/>
          </p:cNvSpPr>
          <p:nvPr/>
        </p:nvSpPr>
        <p:spPr bwMode="auto">
          <a:xfrm>
            <a:off x="4105275" y="3200400"/>
            <a:ext cx="982663" cy="4651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" tIns="18288" rIns="18288" bIns="18288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ASTI</a:t>
            </a:r>
          </a:p>
          <a:p>
            <a:pPr eaLnBrk="1" hangingPunct="1"/>
            <a:r>
              <a:rPr lang="en-US" dirty="0"/>
              <a:t>Philippines</a:t>
            </a:r>
          </a:p>
        </p:txBody>
      </p:sp>
      <p:sp>
        <p:nvSpPr>
          <p:cNvPr id="15453" name="Text Box 241"/>
          <p:cNvSpPr txBox="1">
            <a:spLocks noChangeArrowheads="1"/>
          </p:cNvSpPr>
          <p:nvPr/>
        </p:nvSpPr>
        <p:spPr bwMode="auto">
          <a:xfrm>
            <a:off x="7543800" y="1524000"/>
            <a:ext cx="858838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rgbClr val="C00000"/>
                </a:solidFill>
              </a:rPr>
              <a:t>IndianaU</a:t>
            </a:r>
            <a:endParaRPr lang="en-US" u="sng" dirty="0">
              <a:solidFill>
                <a:srgbClr val="C00000"/>
              </a:solidFill>
            </a:endParaRPr>
          </a:p>
          <a:p>
            <a:pPr eaLnBrk="1" hangingPunct="1"/>
            <a:r>
              <a:rPr lang="en-US" dirty="0"/>
              <a:t>USA</a:t>
            </a:r>
          </a:p>
        </p:txBody>
      </p:sp>
      <p:pic>
        <p:nvPicPr>
          <p:cNvPr id="15454" name="Picture 24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5" name="Picture 243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6" name="Picture 2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752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7" name="Picture 242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002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8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9" name="Picture 249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0" name="Picture 249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16764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1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189288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30480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436245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4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421481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5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4491037"/>
            <a:ext cx="3810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6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638" y="1514475"/>
            <a:ext cx="15398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7" name="Picture 242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88" y="1323975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12915" y="3733800"/>
            <a:ext cx="4079899" cy="2246769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PRAGMA 19 to PRAGMA 20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VM sites from 4 to 9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1600" dirty="0" smtClean="0">
                <a:solidFill>
                  <a:srgbClr val="FF0000"/>
                </a:solidFill>
              </a:rPr>
              <a:t>SDSC, AIST, NCHC, </a:t>
            </a:r>
            <a:r>
              <a:rPr lang="en-US" sz="1600" dirty="0" err="1" smtClean="0">
                <a:solidFill>
                  <a:srgbClr val="FF0000"/>
                </a:solidFill>
              </a:rPr>
              <a:t>OsakaU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</a:t>
            </a:r>
            <a:r>
              <a:rPr lang="en-US" sz="1600" dirty="0" err="1" smtClean="0">
                <a:solidFill>
                  <a:srgbClr val="FF0000"/>
                </a:solidFill>
              </a:rPr>
              <a:t>IndianoU</a:t>
            </a:r>
            <a:r>
              <a:rPr lang="en-US" sz="1600" dirty="0" smtClean="0">
                <a:solidFill>
                  <a:srgbClr val="FF0000"/>
                </a:solidFill>
              </a:rPr>
              <a:t>, USM-CS,  ASTI, MIMOS, LZU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VM applications from 1 to 6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SDSC: </a:t>
            </a:r>
            <a:r>
              <a:rPr lang="en-US" sz="1600" dirty="0" smtClean="0">
                <a:solidFill>
                  <a:srgbClr val="FF0000"/>
                </a:solidFill>
              </a:rPr>
              <a:t>Avian Flu Grid, </a:t>
            </a:r>
            <a:r>
              <a:rPr lang="en-US" sz="1600" dirty="0" err="1" smtClean="0">
                <a:solidFill>
                  <a:srgbClr val="FF0000"/>
                </a:solidFill>
              </a:rPr>
              <a:t>Autoduck</a:t>
            </a:r>
            <a:r>
              <a:rPr lang="en-US" sz="1600" dirty="0" smtClean="0">
                <a:solidFill>
                  <a:srgbClr val="FF0000"/>
                </a:solidFill>
              </a:rPr>
              <a:t>, Blast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AIST: </a:t>
            </a:r>
            <a:r>
              <a:rPr lang="en-US" sz="1600" dirty="0" err="1" smtClean="0">
                <a:solidFill>
                  <a:srgbClr val="FF0000"/>
                </a:solidFill>
              </a:rPr>
              <a:t>Bloss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</a:rPr>
              <a:t>Geogrid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NCHC: F-Motif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854300" y="6412468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 March 2011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115422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4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4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4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4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54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4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54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54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54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715962"/>
          </a:xfrm>
        </p:spPr>
        <p:txBody>
          <a:bodyPr/>
          <a:lstStyle/>
          <a:p>
            <a:r>
              <a:rPr lang="en-US" sz="3200" dirty="0" smtClean="0"/>
              <a:t>Demos: </a:t>
            </a:r>
            <a:r>
              <a:rPr lang="en-US" sz="2800" dirty="0" smtClean="0"/>
              <a:t>Show Accomplishment – Others to 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534400" cy="5791200"/>
          </a:xfrm>
        </p:spPr>
        <p:txBody>
          <a:bodyPr/>
          <a:lstStyle/>
          <a:p>
            <a:r>
              <a:rPr lang="en-US" sz="1800" dirty="0" smtClean="0"/>
              <a:t>Coral Sensor Network at </a:t>
            </a:r>
            <a:r>
              <a:rPr lang="en-US" sz="1800" dirty="0" err="1" smtClean="0"/>
              <a:t>Racha</a:t>
            </a:r>
            <a:r>
              <a:rPr lang="en-US" sz="1800" dirty="0" smtClean="0"/>
              <a:t> Island, Thailand</a:t>
            </a:r>
          </a:p>
          <a:p>
            <a:r>
              <a:rPr lang="en-US" sz="1800" dirty="0" smtClean="0"/>
              <a:t>Development of Multi-scale Global Earth Observation Platform for Monitoring and Assessment in Typhoon Induced Disasters</a:t>
            </a:r>
          </a:p>
          <a:p>
            <a:r>
              <a:rPr lang="en-US" sz="1800" dirty="0" smtClean="0"/>
              <a:t>Virtualization Framework for Data Service on Global Scale Lake Observatory Network</a:t>
            </a:r>
          </a:p>
          <a:p>
            <a:r>
              <a:rPr lang="en-US" sz="1800" dirty="0" smtClean="0"/>
              <a:t>Grid Computing in High Energy Physics in China</a:t>
            </a:r>
          </a:p>
          <a:p>
            <a:r>
              <a:rPr lang="en-US" sz="1800" dirty="0" smtClean="0"/>
              <a:t>VM Interoperability between NCHC, SDSC, and AIST - Towards VM-based PRAGMA Infrastructure</a:t>
            </a:r>
          </a:p>
          <a:p>
            <a:r>
              <a:rPr lang="en-US" sz="1800" dirty="0" smtClean="0"/>
              <a:t>Opal-</a:t>
            </a:r>
            <a:r>
              <a:rPr lang="en-US" sz="1800" dirty="0" err="1" smtClean="0"/>
              <a:t>Sigiri</a:t>
            </a:r>
            <a:r>
              <a:rPr lang="en-US" sz="1800" dirty="0" smtClean="0"/>
              <a:t>: Software as a Service on PRAGMA </a:t>
            </a:r>
            <a:r>
              <a:rPr lang="en-US" sz="1800" dirty="0" err="1" smtClean="0"/>
              <a:t>Testbed</a:t>
            </a:r>
            <a:endParaRPr lang="en-US" sz="1800" dirty="0" smtClean="0"/>
          </a:p>
          <a:p>
            <a:r>
              <a:rPr lang="en-US" sz="1800" dirty="0" smtClean="0"/>
              <a:t>Is Cloud Computing Suitable for High Performance Computing (HPC) Application?</a:t>
            </a:r>
          </a:p>
          <a:p>
            <a:r>
              <a:rPr lang="en-US" sz="1800" dirty="0" smtClean="0"/>
              <a:t>Towards a Parallel Ensemble Scientific Modeling Service in the Windows Azure Cloud</a:t>
            </a:r>
          </a:p>
          <a:p>
            <a:r>
              <a:rPr lang="en-US" sz="1800" dirty="0" smtClean="0"/>
              <a:t>Calling the Cloud: The </a:t>
            </a:r>
            <a:r>
              <a:rPr lang="en-US" sz="1800" dirty="0" err="1" smtClean="0"/>
              <a:t>Gfarm-iPhone</a:t>
            </a:r>
            <a:r>
              <a:rPr lang="en-US" sz="1800" dirty="0" smtClean="0"/>
              <a:t> Bridge</a:t>
            </a:r>
          </a:p>
          <a:p>
            <a:r>
              <a:rPr lang="en-US" sz="1800" dirty="0" smtClean="0"/>
              <a:t>The Performance Analysis of Molecular Dynamics RAD </a:t>
            </a:r>
            <a:r>
              <a:rPr lang="en-US" sz="1800" dirty="0" err="1" smtClean="0"/>
              <a:t>GTPase</a:t>
            </a:r>
            <a:r>
              <a:rPr lang="en-US" sz="1800" dirty="0" smtClean="0"/>
              <a:t> with AMBER Application on Cluster Computing Environment</a:t>
            </a:r>
          </a:p>
          <a:p>
            <a:r>
              <a:rPr lang="en-US" sz="1800" dirty="0" smtClean="0"/>
              <a:t>Conference Service Platform: Architecture and Implementation</a:t>
            </a:r>
          </a:p>
          <a:p>
            <a:r>
              <a:rPr lang="en-US" sz="1800" dirty="0" smtClean="0"/>
              <a:t>Large-eddy Simulation of Flows and Pollutant Removal in Street Canyons of Different Aspect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838200"/>
            <a:ext cx="87630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2743200"/>
            <a:ext cx="8763000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err="1" smtClean="0"/>
              <a:t>Monash</a:t>
            </a:r>
            <a:r>
              <a:rPr lang="en-US" dirty="0" smtClean="0"/>
              <a:t> University Research Program Abroad (MURPA)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257800"/>
          </a:xfrm>
        </p:spPr>
        <p:txBody>
          <a:bodyPr/>
          <a:lstStyle/>
          <a:p>
            <a:r>
              <a:rPr lang="en-US" dirty="0" smtClean="0"/>
              <a:t>Four at UCSD</a:t>
            </a:r>
          </a:p>
          <a:p>
            <a:pPr lvl="1"/>
            <a:r>
              <a:rPr lang="en-US" dirty="0" smtClean="0"/>
              <a:t>Geoff Pascoe – Sensor Networks</a:t>
            </a:r>
          </a:p>
          <a:p>
            <a:pPr lvl="1"/>
            <a:r>
              <a:rPr lang="en-US" dirty="0" smtClean="0"/>
              <a:t>James Wetter – Visualization</a:t>
            </a:r>
          </a:p>
          <a:p>
            <a:pPr lvl="1"/>
            <a:r>
              <a:rPr lang="en-US" dirty="0" smtClean="0"/>
              <a:t>Wai Keung Yiu Man Lung - Workflows</a:t>
            </a:r>
          </a:p>
          <a:p>
            <a:pPr lvl="1"/>
            <a:r>
              <a:rPr lang="en-US" dirty="0" smtClean="0"/>
              <a:t>Lin Wei – Workflows and Avian Flu Grid</a:t>
            </a:r>
          </a:p>
          <a:p>
            <a:r>
              <a:rPr lang="en-US" dirty="0" smtClean="0"/>
              <a:t>Two at UIUC</a:t>
            </a:r>
          </a:p>
          <a:p>
            <a:pPr lvl="1"/>
            <a:r>
              <a:rPr lang="en-US" dirty="0" smtClean="0"/>
              <a:t>Edgar </a:t>
            </a:r>
            <a:r>
              <a:rPr lang="en-US" dirty="0" err="1" smtClean="0"/>
              <a:t>Kautzner</a:t>
            </a:r>
            <a:r>
              <a:rPr lang="en-US" dirty="0" smtClean="0"/>
              <a:t> – </a:t>
            </a:r>
            <a:r>
              <a:rPr lang="en-US" dirty="0" smtClean="0"/>
              <a:t>Augmented Reality</a:t>
            </a:r>
            <a:endParaRPr lang="en-US" dirty="0" smtClean="0"/>
          </a:p>
          <a:p>
            <a:pPr lvl="1"/>
            <a:r>
              <a:rPr lang="en-US" dirty="0" err="1" smtClean="0"/>
              <a:t>Jian</a:t>
            </a:r>
            <a:r>
              <a:rPr lang="en-US" dirty="0" smtClean="0"/>
              <a:t> Zhang – Parallel Debugging Blue Waters</a:t>
            </a:r>
          </a:p>
          <a:p>
            <a:r>
              <a:rPr lang="en-US" dirty="0" smtClean="0"/>
              <a:t>Presentations on 17/18 March</a:t>
            </a:r>
          </a:p>
          <a:p>
            <a:pPr lvl="1"/>
            <a:r>
              <a:rPr lang="en-US" dirty="0" smtClean="0"/>
              <a:t>Remotely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pragma19.pragma-grid.net/dct/sites/site130/bannerLoc/BkzMqDWyqLnZBZo/images/vqjtyPnb_Lef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3633" y="0"/>
            <a:ext cx="9187633" cy="2209800"/>
          </a:xfrm>
          <a:prstGeom prst="rect">
            <a:avLst/>
          </a:prstGeom>
          <a:noFill/>
        </p:spPr>
      </p:pic>
      <p:pic>
        <p:nvPicPr>
          <p:cNvPr id="3074" name="Picture 2" descr="E:\PARZBERG\My Documents\PRAGMA\China\PRAGMA 19 Jilin\Picture\DSC_0047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0976" y="2209800"/>
            <a:ext cx="6762047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Pacific Rim Experiences for Undergraduate (PRIME): 8</a:t>
            </a:r>
            <a:r>
              <a:rPr lang="en-US" baseline="30000" dirty="0" smtClean="0"/>
              <a:t>th</a:t>
            </a:r>
            <a:r>
              <a:rPr lang="en-US" dirty="0" smtClean="0"/>
              <a:t> Year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057400"/>
          </a:xfrm>
        </p:spPr>
        <p:txBody>
          <a:bodyPr/>
          <a:lstStyle/>
          <a:p>
            <a:r>
              <a:rPr lang="en-US" sz="2800" dirty="0" smtClean="0"/>
              <a:t>Conduct research</a:t>
            </a:r>
          </a:p>
          <a:p>
            <a:r>
              <a:rPr lang="en-US" sz="2800" dirty="0" smtClean="0"/>
              <a:t>Build our collaborations</a:t>
            </a:r>
          </a:p>
          <a:p>
            <a:r>
              <a:rPr lang="en-US" sz="2800" dirty="0" smtClean="0"/>
              <a:t>Publish papers/create software</a:t>
            </a:r>
          </a:p>
          <a:p>
            <a:r>
              <a:rPr lang="en-US" sz="2800" dirty="0" smtClean="0"/>
              <a:t>Create future</a:t>
            </a:r>
          </a:p>
        </p:txBody>
      </p:sp>
      <p:sp>
        <p:nvSpPr>
          <p:cNvPr id="4" name="Content Placeholder 4"/>
          <p:cNvSpPr txBox="1">
            <a:spLocks/>
          </p:cNvSpPr>
          <p:nvPr/>
        </p:nvSpPr>
        <p:spPr bwMode="auto">
          <a:xfrm>
            <a:off x="457200" y="3124200"/>
            <a:ext cx="4038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Osaka University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National Institute for Information and Communications Technology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Doshisha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University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National Center for High-performance Computing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National Taiwan University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648200" y="3124200"/>
            <a:ext cx="4038600" cy="3733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Monash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University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Computer Network Information Center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Universiti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Sains</a:t>
            </a: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Malaysia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University of Hyderabad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University of Auckland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National Center for Earthquake Engineering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Taiwan Forest Research Institute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8229600" cy="2925763"/>
          </a:xfrm>
        </p:spPr>
        <p:txBody>
          <a:bodyPr/>
          <a:lstStyle/>
          <a:p>
            <a:r>
              <a:rPr lang="en-US" dirty="0" smtClean="0"/>
              <a:t>Joint with PRAGMA Institute</a:t>
            </a:r>
          </a:p>
          <a:p>
            <a:r>
              <a:rPr lang="en-US" dirty="0" smtClean="0"/>
              <a:t>Introduce colleagues from Southeast Asia to PRAGMA</a:t>
            </a:r>
          </a:p>
          <a:p>
            <a:r>
              <a:rPr lang="en-US" dirty="0" smtClean="0"/>
              <a:t>Vietnam, Malaysia, Philippines</a:t>
            </a:r>
          </a:p>
          <a:p>
            <a:r>
              <a:rPr lang="en-US" dirty="0" smtClean="0"/>
              <a:t>Indonesia - Welcome</a:t>
            </a:r>
            <a:endParaRPr lang="en-US" dirty="0"/>
          </a:p>
        </p:txBody>
      </p:sp>
      <p:pic>
        <p:nvPicPr>
          <p:cNvPr id="4" name="Picture 2" descr="Southeast Asia International Joint Research and Training Program in High-Performance Computing Applications and Networking Technol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1577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 for PRAGMA and </a:t>
            </a:r>
            <a:br>
              <a:rPr lang="en-US" dirty="0" smtClean="0"/>
            </a:br>
            <a:r>
              <a:rPr lang="en-US" dirty="0" smtClean="0"/>
              <a:t>Hong Kong Researchers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33799"/>
          </a:xfrm>
        </p:spPr>
        <p:txBody>
          <a:bodyPr/>
          <a:lstStyle/>
          <a:p>
            <a:r>
              <a:rPr lang="en-US" dirty="0" smtClean="0"/>
              <a:t>Participating with Working Group Leads </a:t>
            </a:r>
          </a:p>
          <a:p>
            <a:pPr lvl="1"/>
            <a:r>
              <a:rPr lang="en-US" dirty="0" smtClean="0"/>
              <a:t>Resources: Cho-li Wang</a:t>
            </a:r>
          </a:p>
          <a:p>
            <a:pPr lvl="1"/>
            <a:r>
              <a:rPr lang="en-US" dirty="0" smtClean="0"/>
              <a:t>GEO: Chun-Ho Liu</a:t>
            </a:r>
          </a:p>
          <a:p>
            <a:pPr lvl="1"/>
            <a:r>
              <a:rPr lang="en-US" dirty="0" err="1" smtClean="0"/>
              <a:t>Telescience</a:t>
            </a:r>
            <a:r>
              <a:rPr lang="en-US" dirty="0" smtClean="0"/>
              <a:t>: </a:t>
            </a:r>
            <a:r>
              <a:rPr lang="en-US" dirty="0" err="1" smtClean="0"/>
              <a:t>Ji</a:t>
            </a:r>
            <a:r>
              <a:rPr lang="en-US" dirty="0" smtClean="0"/>
              <a:t> Chen</a:t>
            </a:r>
          </a:p>
          <a:p>
            <a:pPr lvl="1"/>
            <a:r>
              <a:rPr lang="en-US" dirty="0" smtClean="0"/>
              <a:t>Biosciences: You </a:t>
            </a:r>
            <a:r>
              <a:rPr lang="en-US" dirty="0" err="1" smtClean="0"/>
              <a:t>Qiang</a:t>
            </a:r>
            <a:r>
              <a:rPr lang="en-US" dirty="0" smtClean="0"/>
              <a:t> Song</a:t>
            </a:r>
          </a:p>
          <a:p>
            <a:r>
              <a:rPr lang="en-US" dirty="0" smtClean="0"/>
              <a:t>GEO-science </a:t>
            </a:r>
            <a:r>
              <a:rPr lang="en-US" dirty="0" smtClean="0"/>
              <a:t>Workshop</a:t>
            </a:r>
          </a:p>
          <a:p>
            <a:pPr lvl="1"/>
            <a:r>
              <a:rPr lang="en-US" dirty="0" smtClean="0"/>
              <a:t>Simulation of Flow and </a:t>
            </a:r>
            <a:r>
              <a:rPr lang="en-US" dirty="0" smtClean="0"/>
              <a:t>Pollutant (GEO)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76600" y="5486400"/>
            <a:ext cx="217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454082"/>
                </a:solidFill>
              </a:rPr>
              <a:t>Welcome</a:t>
            </a:r>
            <a:endParaRPr lang="en-US" sz="4000" b="1" dirty="0">
              <a:solidFill>
                <a:srgbClr val="4540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15962"/>
          </a:xfrm>
        </p:spPr>
        <p:txBody>
          <a:bodyPr/>
          <a:lstStyle/>
          <a:p>
            <a:r>
              <a:rPr lang="en-US" dirty="0" smtClean="0"/>
              <a:t>PRAGMA Future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953000"/>
          </a:xfrm>
        </p:spPr>
        <p:txBody>
          <a:bodyPr/>
          <a:lstStyle/>
          <a:p>
            <a:r>
              <a:rPr lang="en-US" sz="2800" dirty="0" smtClean="0"/>
              <a:t>Products </a:t>
            </a:r>
          </a:p>
          <a:p>
            <a:pPr lvl="1"/>
            <a:r>
              <a:rPr lang="en-US" sz="2400" dirty="0" smtClean="0"/>
              <a:t>Tangible outcomes for others to use</a:t>
            </a:r>
          </a:p>
          <a:p>
            <a:r>
              <a:rPr lang="en-US" sz="2800" dirty="0" smtClean="0"/>
              <a:t>Application communities</a:t>
            </a:r>
          </a:p>
          <a:p>
            <a:pPr lvl="1"/>
            <a:r>
              <a:rPr lang="en-US" sz="2400" dirty="0" smtClean="0"/>
              <a:t>Science drivers focus our work</a:t>
            </a:r>
          </a:p>
          <a:p>
            <a:pPr lvl="1"/>
            <a:r>
              <a:rPr lang="en-US" sz="2400" dirty="0" smtClean="0"/>
              <a:t>Communities provide broad dissemination and use</a:t>
            </a:r>
          </a:p>
          <a:p>
            <a:r>
              <a:rPr lang="en-US" sz="2800" dirty="0" smtClean="0"/>
              <a:t>Education</a:t>
            </a:r>
          </a:p>
          <a:p>
            <a:pPr lvl="1"/>
            <a:r>
              <a:rPr lang="en-US" sz="2400" dirty="0" smtClean="0"/>
              <a:t>Engage new members</a:t>
            </a:r>
          </a:p>
          <a:p>
            <a:pPr lvl="1"/>
            <a:r>
              <a:rPr lang="en-US" sz="2400" dirty="0" smtClean="0"/>
              <a:t>Staying renewed</a:t>
            </a:r>
          </a:p>
          <a:p>
            <a:r>
              <a:rPr lang="en-US" sz="2800" dirty="0" smtClean="0"/>
              <a:t>Society</a:t>
            </a:r>
          </a:p>
          <a:p>
            <a:pPr lvl="1"/>
            <a:r>
              <a:rPr lang="en-US" sz="2400" dirty="0" smtClean="0"/>
              <a:t>Our work must fit on context of our world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0032" y="5334000"/>
            <a:ext cx="51910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454082"/>
                </a:solidFill>
              </a:rPr>
              <a:t>Everyone needs to contribute</a:t>
            </a:r>
          </a:p>
          <a:p>
            <a:pPr algn="ctr"/>
            <a:r>
              <a:rPr lang="en-US" sz="3200" b="1" dirty="0" smtClean="0">
                <a:solidFill>
                  <a:srgbClr val="454082"/>
                </a:solidFill>
              </a:rPr>
              <a:t>Active participation</a:t>
            </a:r>
          </a:p>
          <a:p>
            <a:pPr algn="ctr"/>
            <a:r>
              <a:rPr lang="en-US" sz="3200" b="1" dirty="0" smtClean="0">
                <a:solidFill>
                  <a:srgbClr val="454082"/>
                </a:solidFill>
              </a:rPr>
              <a:t>Concrete Goals</a:t>
            </a:r>
            <a:endParaRPr lang="en-US" sz="3200" b="1" dirty="0">
              <a:solidFill>
                <a:srgbClr val="45408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/>
          <a:p>
            <a:r>
              <a:rPr lang="en-US" dirty="0" smtClean="0"/>
              <a:t>Thank You to the Organizers!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2286000"/>
          </a:xfrm>
        </p:spPr>
        <p:txBody>
          <a:bodyPr/>
          <a:lstStyle/>
          <a:p>
            <a:r>
              <a:rPr lang="en-US" b="1" dirty="0" smtClean="0">
                <a:solidFill>
                  <a:srgbClr val="454082"/>
                </a:solidFill>
              </a:rPr>
              <a:t>Congratulations on 100 years of</a:t>
            </a:r>
          </a:p>
          <a:p>
            <a:r>
              <a:rPr lang="en-US" b="1" dirty="0" smtClean="0">
                <a:solidFill>
                  <a:srgbClr val="454082"/>
                </a:solidFill>
              </a:rPr>
              <a:t>Knowledge</a:t>
            </a:r>
          </a:p>
          <a:p>
            <a:r>
              <a:rPr lang="en-US" b="1" dirty="0" smtClean="0">
                <a:solidFill>
                  <a:srgbClr val="454082"/>
                </a:solidFill>
              </a:rPr>
              <a:t>Heritage</a:t>
            </a:r>
          </a:p>
          <a:p>
            <a:r>
              <a:rPr lang="en-US" b="1" dirty="0" smtClean="0">
                <a:solidFill>
                  <a:srgbClr val="454082"/>
                </a:solidFill>
              </a:rPr>
              <a:t>Service </a:t>
            </a:r>
            <a:endParaRPr lang="en-US" b="1" dirty="0">
              <a:solidFill>
                <a:srgbClr val="454082"/>
              </a:solidFill>
            </a:endParaRPr>
          </a:p>
        </p:txBody>
      </p:sp>
      <p:pic>
        <p:nvPicPr>
          <p:cNvPr id="84994" name="Picture 2" descr="http://pragma20.pragma-grid.net/dct/sites/site151/bannerLoc/YBHHrKiVkHzjaHA/images/gLKBwXKI_Lef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9144000" cy="1123951"/>
          </a:xfrm>
          <a:prstGeom prst="rect">
            <a:avLst/>
          </a:prstGeom>
          <a:noFill/>
        </p:spPr>
      </p:pic>
      <p:sp>
        <p:nvSpPr>
          <p:cNvPr id="7" name="Title 4"/>
          <p:cNvSpPr txBox="1">
            <a:spLocks/>
          </p:cNvSpPr>
          <p:nvPr/>
        </p:nvSpPr>
        <p:spPr bwMode="auto">
          <a:xfrm>
            <a:off x="838200" y="5410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5408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Active Participation!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454082"/>
                </a:solidFill>
                <a:latin typeface="Arial" pitchFamily="34" charset="0"/>
                <a:ea typeface="+mj-ea"/>
                <a:cs typeface="Arial" pitchFamily="34" charset="0"/>
              </a:rPr>
              <a:t>Concrete Goals for PRAGMA 21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45408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E:\PARZBERG\My Documents\PRAGMA\Hong Kong\PRAGMA 20\Slides\Homepage _ HKU 10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t="3073" b="39302"/>
          <a:stretch>
            <a:fillRect/>
          </a:stretch>
        </p:blipFill>
        <p:spPr bwMode="auto">
          <a:xfrm>
            <a:off x="-1" y="41645"/>
            <a:ext cx="9042969" cy="674015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81200" y="6172200"/>
            <a:ext cx="5209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Thank you for including PRAGMA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9699" name="Content Placeholder 3" descr="world-map-PRAGMA v30Mar08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l="29282" t="3664" r="9035" b="5190"/>
          <a:stretch>
            <a:fillRect/>
          </a:stretch>
        </p:blipFill>
        <p:spPr>
          <a:xfrm>
            <a:off x="0" y="0"/>
            <a:ext cx="9372600" cy="6934200"/>
          </a:xfrm>
        </p:spPr>
      </p:pic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800600" y="3657600"/>
            <a:ext cx="4572000" cy="317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altLang="ja-JP" sz="2400" b="1">
                <a:solidFill>
                  <a:srgbClr val="FFFFFF"/>
                </a:solidFill>
                <a:latin typeface="Calibri" pitchFamily="34" charset="0"/>
              </a:rPr>
              <a:t>Strengthen Existing and Establish New Collaborations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altLang="ja-JP" sz="2400" b="1">
                <a:solidFill>
                  <a:srgbClr val="FFFFFF"/>
                </a:solidFill>
                <a:latin typeface="Calibri" pitchFamily="34" charset="0"/>
              </a:rPr>
              <a:t> 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altLang="ko-KR" sz="2400" b="1">
                <a:solidFill>
                  <a:srgbClr val="FFFFFF"/>
                </a:solidFill>
                <a:latin typeface="Calibri" pitchFamily="34" charset="0"/>
                <a:ea typeface="Gulim" pitchFamily="34" charset="-127"/>
              </a:rPr>
              <a:t>Work with Science Teams to Advance Grid Technologies and Improve the Underlying Infrastructure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endParaRPr lang="en-US" altLang="ko-KR" sz="2400" b="1">
              <a:solidFill>
                <a:srgbClr val="FFFFFF"/>
              </a:solidFill>
              <a:latin typeface="Calibri" pitchFamily="34" charset="0"/>
              <a:ea typeface="Gulim" pitchFamily="34" charset="-127"/>
            </a:endParaRPr>
          </a:p>
          <a:p>
            <a:pPr algn="ctr">
              <a:lnSpc>
                <a:spcPct val="70000"/>
              </a:lnSpc>
              <a:spcBef>
                <a:spcPct val="50000"/>
              </a:spcBef>
            </a:pPr>
            <a:r>
              <a:rPr lang="en-US" altLang="ko-KR" sz="2400" b="1">
                <a:solidFill>
                  <a:srgbClr val="FFFFFF"/>
                </a:solidFill>
                <a:latin typeface="Calibri" pitchFamily="34" charset="0"/>
                <a:ea typeface="Gulim" pitchFamily="34" charset="-127"/>
              </a:rPr>
              <a:t>In the Pacific Rim and Globally</a:t>
            </a:r>
            <a:endParaRPr lang="en-US" altLang="zh-TW" b="1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3502025" y="152400"/>
            <a:ext cx="213677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Calibri" pitchFamily="34" charset="0"/>
              </a:rPr>
              <a:t>PRAGMA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57200" y="6457950"/>
            <a:ext cx="29559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>
                <a:solidFill>
                  <a:srgbClr val="FFFFFF"/>
                </a:solidFill>
                <a:latin typeface="Calibri" pitchFamily="34" charset="0"/>
              </a:rPr>
              <a:t>http://www.</a:t>
            </a:r>
            <a:r>
              <a:rPr lang="en-US" altLang="ja-JP" sz="2000">
                <a:solidFill>
                  <a:srgbClr val="FFFFFF"/>
                </a:solidFill>
                <a:latin typeface="Calibri" pitchFamily="34" charset="0"/>
              </a:rPr>
              <a:t>pragma</a:t>
            </a:r>
            <a:r>
              <a:rPr lang="en-US" altLang="ja-JP">
                <a:solidFill>
                  <a:srgbClr val="FFFFFF"/>
                </a:solidFill>
                <a:latin typeface="Calibri" pitchFamily="34" charset="0"/>
              </a:rPr>
              <a:t>-grid.net</a:t>
            </a:r>
          </a:p>
        </p:txBody>
      </p:sp>
      <p:sp>
        <p:nvSpPr>
          <p:cNvPr id="29703" name="TextBox 7"/>
          <p:cNvSpPr txBox="1">
            <a:spLocks noChangeArrowheads="1"/>
          </p:cNvSpPr>
          <p:nvPr/>
        </p:nvSpPr>
        <p:spPr bwMode="auto">
          <a:xfrm>
            <a:off x="2209800" y="762000"/>
            <a:ext cx="48037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b="1">
                <a:solidFill>
                  <a:srgbClr val="FFFFFF"/>
                </a:solidFill>
                <a:latin typeface="Calibri" pitchFamily="34" charset="0"/>
                <a:ea typeface="Gulim" pitchFamily="34" charset="-127"/>
              </a:rPr>
              <a:t>A Practical Collaborative Framework</a:t>
            </a:r>
            <a:endParaRPr lang="en-US" sz="2400" b="1">
              <a:solidFill>
                <a:srgbClr val="FFFFFF"/>
              </a:solidFill>
              <a:latin typeface="Calibri" pitchFamily="34" charset="0"/>
              <a:ea typeface="Gulim" pitchFamily="34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6800" y="472440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3962400"/>
            <a:ext cx="914400" cy="152400"/>
          </a:xfrm>
          <a:prstGeom prst="rect">
            <a:avLst/>
          </a:prstGeom>
          <a:solidFill>
            <a:srgbClr val="1D6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3600" y="2819400"/>
            <a:ext cx="9144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>
                <a:solidFill>
                  <a:srgbClr val="FFFFFF"/>
                </a:solidFill>
              </a:rPr>
              <a:t>IOIT-VN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487363"/>
          </a:xfrm>
        </p:spPr>
        <p:txBody>
          <a:bodyPr rtlCol="0">
            <a:normAutofit fontScale="90000"/>
          </a:bodyPr>
          <a:lstStyle/>
          <a:p>
            <a:pPr defTabSz="911324" eaLnBrk="1" fontAlgn="auto" hangingPunct="1">
              <a:spcAft>
                <a:spcPts val="0"/>
              </a:spcAft>
              <a:defRPr/>
            </a:pPr>
            <a:r>
              <a:rPr lang="en-US" dirty="0" smtClean="0"/>
              <a:t>Working Groups: Organize Activities</a:t>
            </a:r>
          </a:p>
        </p:txBody>
      </p:sp>
      <p:pic>
        <p:nvPicPr>
          <p:cNvPr id="30723" name="Picture 2" descr="C:\Arzberger\PRAGMA\NCSA\PRAGMA Institute\Optiportal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t="15540" r="3571" b="11504"/>
          <a:stretch>
            <a:fillRect/>
          </a:stretch>
        </p:blipFill>
        <p:spPr>
          <a:xfrm>
            <a:off x="457200" y="4065588"/>
            <a:ext cx="4114800" cy="2335212"/>
          </a:xfrm>
        </p:spPr>
      </p:pic>
      <p:pic>
        <p:nvPicPr>
          <p:cNvPr id="30724" name="Picture 4" descr="C:\Arzberger\PRAGMA\PR\Brochure 2007\Status 20 Sept 07\Images for Brochure\GEO WG AST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3657600"/>
            <a:ext cx="274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 Box 14"/>
          <p:cNvSpPr txBox="1">
            <a:spLocks noChangeArrowheads="1"/>
          </p:cNvSpPr>
          <p:nvPr/>
        </p:nvSpPr>
        <p:spPr bwMode="auto">
          <a:xfrm>
            <a:off x="6251575" y="6691313"/>
            <a:ext cx="185738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49" tIns="45623" rIns="91249" bIns="45623">
            <a:spAutoFit/>
          </a:bodyPr>
          <a:lstStyle/>
          <a:p>
            <a:pPr defTabSz="911225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0726" name="TextBox 15"/>
          <p:cNvSpPr txBox="1">
            <a:spLocks noChangeArrowheads="1"/>
          </p:cNvSpPr>
          <p:nvPr/>
        </p:nvSpPr>
        <p:spPr bwMode="auto">
          <a:xfrm>
            <a:off x="1295400" y="381000"/>
            <a:ext cx="1479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49" tIns="45623" rIns="91249" bIns="45623">
            <a:spAutoFit/>
          </a:bodyPr>
          <a:lstStyle/>
          <a:p>
            <a:pPr defTabSz="911225"/>
            <a:r>
              <a:rPr lang="en-US" sz="2400" b="1">
                <a:solidFill>
                  <a:srgbClr val="454082"/>
                </a:solidFill>
                <a:latin typeface="Calibri" pitchFamily="34" charset="0"/>
              </a:rPr>
              <a:t>Resources</a:t>
            </a:r>
          </a:p>
        </p:txBody>
      </p:sp>
      <p:sp>
        <p:nvSpPr>
          <p:cNvPr id="30727" name="TextBox 16"/>
          <p:cNvSpPr txBox="1">
            <a:spLocks noChangeArrowheads="1"/>
          </p:cNvSpPr>
          <p:nvPr/>
        </p:nvSpPr>
        <p:spPr bwMode="auto">
          <a:xfrm>
            <a:off x="6172200" y="381000"/>
            <a:ext cx="1658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49" tIns="45623" rIns="91249" bIns="45623">
            <a:spAutoFit/>
          </a:bodyPr>
          <a:lstStyle/>
          <a:p>
            <a:pPr defTabSz="911225"/>
            <a:r>
              <a:rPr lang="en-US" sz="2400" b="1">
                <a:solidFill>
                  <a:srgbClr val="454082"/>
                </a:solidFill>
                <a:latin typeface="Calibri" pitchFamily="34" charset="0"/>
              </a:rPr>
              <a:t>Biosciences</a:t>
            </a:r>
          </a:p>
        </p:txBody>
      </p:sp>
      <p:sp>
        <p:nvSpPr>
          <p:cNvPr id="30728" name="TextBox 17"/>
          <p:cNvSpPr txBox="1">
            <a:spLocks noChangeArrowheads="1"/>
          </p:cNvSpPr>
          <p:nvPr/>
        </p:nvSpPr>
        <p:spPr bwMode="auto">
          <a:xfrm>
            <a:off x="6219825" y="6396038"/>
            <a:ext cx="73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49" tIns="45623" rIns="91249" bIns="45623">
            <a:spAutoFit/>
          </a:bodyPr>
          <a:lstStyle/>
          <a:p>
            <a:pPr defTabSz="911225"/>
            <a:r>
              <a:rPr lang="en-US" sz="2400" b="1">
                <a:solidFill>
                  <a:srgbClr val="454082"/>
                </a:solidFill>
                <a:latin typeface="Calibri" pitchFamily="34" charset="0"/>
              </a:rPr>
              <a:t>GEO</a:t>
            </a:r>
          </a:p>
        </p:txBody>
      </p:sp>
      <p:sp>
        <p:nvSpPr>
          <p:cNvPr id="30729" name="TextBox 18"/>
          <p:cNvSpPr txBox="1">
            <a:spLocks noChangeArrowheads="1"/>
          </p:cNvSpPr>
          <p:nvPr/>
        </p:nvSpPr>
        <p:spPr bwMode="auto">
          <a:xfrm>
            <a:off x="1524000" y="6396038"/>
            <a:ext cx="163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249" tIns="45623" rIns="91249" bIns="45623">
            <a:spAutoFit/>
          </a:bodyPr>
          <a:lstStyle/>
          <a:p>
            <a:pPr defTabSz="911225"/>
            <a:r>
              <a:rPr lang="en-US" sz="2400" b="1">
                <a:solidFill>
                  <a:srgbClr val="454082"/>
                </a:solidFill>
                <a:latin typeface="Calibri" pitchFamily="34" charset="0"/>
              </a:rPr>
              <a:t>Telescience</a:t>
            </a:r>
          </a:p>
        </p:txBody>
      </p:sp>
      <p:pic>
        <p:nvPicPr>
          <p:cNvPr id="30730" name="Picture 72" descr="FIN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953000" y="762000"/>
            <a:ext cx="4038600" cy="3036888"/>
          </a:xfrm>
        </p:spPr>
      </p:pic>
      <p:sp>
        <p:nvSpPr>
          <p:cNvPr id="30731" name="TextBox 12"/>
          <p:cNvSpPr txBox="1">
            <a:spLocks noChangeArrowheads="1"/>
          </p:cNvSpPr>
          <p:nvPr/>
        </p:nvSpPr>
        <p:spPr bwMode="auto">
          <a:xfrm>
            <a:off x="2057400" y="3716338"/>
            <a:ext cx="817563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rgbClr val="000000"/>
                </a:solidFill>
                <a:latin typeface="Calibri" pitchFamily="34" charset="0"/>
              </a:rPr>
              <a:t>March 2010</a:t>
            </a:r>
          </a:p>
        </p:txBody>
      </p:sp>
      <p:pic>
        <p:nvPicPr>
          <p:cNvPr id="30732" name="Picture 13" descr="E:\PARZBERG\My Documents\PRAGMA\San Diego PRAGMA 18\Progress\Presentation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000" y="762000"/>
            <a:ext cx="4064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/>
          <a:lstStyle/>
          <a:p>
            <a:r>
              <a:rPr lang="en-US" dirty="0" smtClean="0"/>
              <a:t>PRAGMA 2010 - 2011</a:t>
            </a:r>
            <a:endParaRPr lang="en-US" dirty="0"/>
          </a:p>
        </p:txBody>
      </p:sp>
      <p:pic>
        <p:nvPicPr>
          <p:cNvPr id="79874" name="Picture 2" descr="E:\PARZBERG\My Documents\PRAGMA\PR\Brochure 2010\Final\Cover Pragma2010 v22Nov10 max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33447" y="838200"/>
            <a:ext cx="4086153" cy="5287963"/>
          </a:xfrm>
          <a:prstGeom prst="rect">
            <a:avLst/>
          </a:prstGeom>
          <a:noFill/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762000"/>
            <a:ext cx="4267200" cy="5410200"/>
          </a:xfrm>
        </p:spPr>
        <p:txBody>
          <a:bodyPr/>
          <a:lstStyle/>
          <a:p>
            <a:r>
              <a:rPr lang="en-US" sz="3200" dirty="0" smtClean="0"/>
              <a:t>Highlights</a:t>
            </a:r>
          </a:p>
          <a:p>
            <a:r>
              <a:rPr lang="en-US" sz="3200" dirty="0" smtClean="0"/>
              <a:t>Select Software</a:t>
            </a:r>
          </a:p>
          <a:p>
            <a:r>
              <a:rPr lang="en-US" sz="3200" dirty="0" smtClean="0"/>
              <a:t>Institutional Benefit</a:t>
            </a:r>
          </a:p>
          <a:p>
            <a:r>
              <a:rPr lang="en-US" sz="3200" dirty="0" smtClean="0"/>
              <a:t>Partners</a:t>
            </a:r>
          </a:p>
          <a:p>
            <a:pPr lvl="1"/>
            <a:r>
              <a:rPr lang="en-US" sz="2800" dirty="0" smtClean="0"/>
              <a:t>GLEON, CREON</a:t>
            </a:r>
          </a:p>
          <a:p>
            <a:pPr lvl="1"/>
            <a:r>
              <a:rPr lang="en-US" sz="2800" dirty="0" smtClean="0"/>
              <a:t>PRIME, MURPA</a:t>
            </a:r>
          </a:p>
          <a:p>
            <a:r>
              <a:rPr lang="en-US" sz="3200" dirty="0" smtClean="0"/>
              <a:t>Working Groups and Workshops</a:t>
            </a:r>
          </a:p>
          <a:p>
            <a:r>
              <a:rPr lang="en-US" sz="3200" dirty="0" smtClean="0"/>
              <a:t>Participants and Sponsors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324600"/>
            <a:ext cx="91586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prstClr val="black"/>
                </a:solidFill>
              </a:rPr>
              <a:t>People, Science, People, Technology, People, Students, People, Culture, People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/>
          <a:lstStyle/>
          <a:p>
            <a:r>
              <a:rPr lang="en-US" dirty="0" smtClean="0"/>
              <a:t>One Story, Three Perspectives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257800"/>
          </a:xfrm>
        </p:spPr>
        <p:txBody>
          <a:bodyPr/>
          <a:lstStyle/>
          <a:p>
            <a:r>
              <a:rPr lang="en-US" sz="3200" dirty="0" smtClean="0"/>
              <a:t>Societal</a:t>
            </a:r>
          </a:p>
          <a:p>
            <a:pPr lvl="1"/>
            <a:r>
              <a:rPr lang="en-US" sz="2800" dirty="0" err="1" smtClean="0"/>
              <a:t>Irazu</a:t>
            </a:r>
            <a:r>
              <a:rPr lang="en-US" sz="2800" dirty="0" smtClean="0"/>
              <a:t> volcano location and ash distribution 1963-5</a:t>
            </a:r>
          </a:p>
          <a:p>
            <a:r>
              <a:rPr lang="en-US" sz="3200" dirty="0" smtClean="0"/>
              <a:t>Technical</a:t>
            </a:r>
          </a:p>
          <a:p>
            <a:pPr lvl="1"/>
            <a:r>
              <a:rPr lang="en-US" sz="2800" dirty="0" smtClean="0"/>
              <a:t>NG-TEPHRA, Nimrod, EC2</a:t>
            </a:r>
          </a:p>
          <a:p>
            <a:r>
              <a:rPr lang="en-US" sz="3200" dirty="0" smtClean="0"/>
              <a:t>Collaborative </a:t>
            </a:r>
          </a:p>
          <a:p>
            <a:pPr lvl="1"/>
            <a:r>
              <a:rPr lang="en-US" sz="2800" dirty="0" smtClean="0"/>
              <a:t>PRAGMA 18 Development Institute </a:t>
            </a:r>
            <a:endParaRPr lang="en-US" sz="2800" dirty="0"/>
          </a:p>
        </p:txBody>
      </p:sp>
      <p:pic>
        <p:nvPicPr>
          <p:cNvPr id="86018" name="Picture 2" descr="E:\PARZBERG\My Documents\PRAGMA\PR\Brochure 2010\Final\Costa Rica Pragma2010 v22Nov10-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 l="53268" t="23571" r="5335" b="46124"/>
          <a:stretch>
            <a:fillRect/>
          </a:stretch>
        </p:blipFill>
        <p:spPr bwMode="auto">
          <a:xfrm>
            <a:off x="4690533" y="1038726"/>
            <a:ext cx="4453467" cy="421907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72000" y="5265003"/>
            <a:ext cx="4496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Costa Rica Institute of Technology, </a:t>
            </a:r>
          </a:p>
          <a:p>
            <a:r>
              <a:rPr lang="en-US" sz="2400" dirty="0" err="1">
                <a:solidFill>
                  <a:prstClr val="black"/>
                </a:solidFill>
              </a:rPr>
              <a:t>Monash</a:t>
            </a:r>
            <a:r>
              <a:rPr lang="en-US" sz="2400" dirty="0">
                <a:solidFill>
                  <a:prstClr val="black"/>
                </a:solidFill>
              </a:rPr>
              <a:t> University, UCSD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8200" y="6248400"/>
            <a:ext cx="4329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National University of Costa Rica, </a:t>
            </a:r>
          </a:p>
          <a:p>
            <a:r>
              <a:rPr lang="en-US" dirty="0">
                <a:solidFill>
                  <a:prstClr val="black"/>
                </a:solidFill>
              </a:rPr>
              <a:t>Citizen’s Network of Meteorological Stations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324600"/>
            <a:ext cx="3417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Resources Working Group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From Grid to Cloud: </a:t>
            </a:r>
            <a:br>
              <a:rPr lang="en-US" sz="4000" dirty="0" smtClean="0"/>
            </a:br>
            <a:r>
              <a:rPr lang="en-US" sz="3600" dirty="0" smtClean="0"/>
              <a:t>VM Image Replication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3810000" cy="2133600"/>
          </a:xfrm>
        </p:spPr>
        <p:txBody>
          <a:bodyPr/>
          <a:lstStyle/>
          <a:p>
            <a:r>
              <a:rPr lang="en-US" dirty="0" smtClean="0"/>
              <a:t>Previous Model on PRAGMA Grid</a:t>
            </a:r>
          </a:p>
          <a:p>
            <a:pPr lvl="1"/>
            <a:r>
              <a:rPr lang="en-US" dirty="0" smtClean="0"/>
              <a:t>Set up each machine separately</a:t>
            </a:r>
            <a:endParaRPr lang="en-US" dirty="0"/>
          </a:p>
        </p:txBody>
      </p:sp>
      <p:pic>
        <p:nvPicPr>
          <p:cNvPr id="87042" name="Picture 2" descr="E:\PARZBERG\My Documents\PRAGMA\PR\Brochure 2010\Final\Migrate Code VM Pragma2010 v22Nov10-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 l="20586" t="8418" r="3787" b="61277"/>
          <a:stretch>
            <a:fillRect/>
          </a:stretch>
        </p:blipFill>
        <p:spPr bwMode="auto">
          <a:xfrm>
            <a:off x="2980247" y="3276600"/>
            <a:ext cx="6087553" cy="315685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950647" y="5562600"/>
            <a:ext cx="1240353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876800" y="1371600"/>
            <a:ext cx="3810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Future Model on PRAGMA Grid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/>
            </a:pPr>
            <a:r>
              <a:rPr lang="en-US" sz="2400" dirty="0">
                <a:solidFill>
                  <a:prstClr val="black"/>
                </a:solidFill>
              </a:rPr>
              <a:t>Migrate “Images” of working pipeline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2400" y="3581400"/>
            <a:ext cx="2743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prstClr val="black"/>
                </a:solidFill>
              </a:rPr>
              <a:t>Societal Impact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/>
            </a:pPr>
            <a:r>
              <a:rPr lang="en-US" sz="2400" dirty="0">
                <a:solidFill>
                  <a:prstClr val="black"/>
                </a:solidFill>
              </a:rPr>
              <a:t>Avian Flu Grid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</a:rPr>
              <a:t>Collaboration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400" dirty="0">
                <a:solidFill>
                  <a:prstClr val="black"/>
                </a:solidFill>
              </a:rPr>
              <a:t>AIST, UCSD, NBCR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</a:pPr>
            <a:r>
              <a:rPr lang="en-US" sz="2400" dirty="0">
                <a:solidFill>
                  <a:prstClr val="black"/>
                </a:solidFill>
              </a:rPr>
              <a:t>Jilin U: CSF4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67000" y="6400800"/>
            <a:ext cx="415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Biosciences and Resources WGs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2920425"/>
            <a:ext cx="8503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MORE TO COME FROM THE </a:t>
            </a:r>
            <a:r>
              <a:rPr lang="en-US" sz="3200" b="1" dirty="0" smtClean="0">
                <a:solidFill>
                  <a:srgbClr val="C00000"/>
                </a:solidFill>
              </a:rPr>
              <a:t>RESOURCES GEO </a:t>
            </a:r>
            <a:r>
              <a:rPr lang="en-US" sz="3200" b="1" dirty="0" smtClean="0">
                <a:solidFill>
                  <a:srgbClr val="C00000"/>
                </a:solidFill>
              </a:rPr>
              <a:t>WG</a:t>
            </a:r>
            <a:endParaRPr lang="en-US" sz="3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Member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 smtClean="0"/>
              <a:t>Duckling</a:t>
            </a:r>
          </a:p>
          <a:p>
            <a:pPr lvl="1"/>
            <a:r>
              <a:rPr lang="en-US" dirty="0" smtClean="0"/>
              <a:t>Collaboration Environment for e-Science</a:t>
            </a:r>
          </a:p>
          <a:p>
            <a:pPr lvl="1"/>
            <a:r>
              <a:rPr lang="en-US" dirty="0" smtClean="0"/>
              <a:t>CNIC</a:t>
            </a:r>
          </a:p>
          <a:p>
            <a:pPr lvl="1"/>
            <a:r>
              <a:rPr lang="en-US" dirty="0" smtClean="0"/>
              <a:t>PRAGMA Workshop Framework</a:t>
            </a:r>
          </a:p>
          <a:p>
            <a:r>
              <a:rPr lang="en-US" dirty="0" err="1" smtClean="0"/>
              <a:t>Gfarm</a:t>
            </a:r>
            <a:r>
              <a:rPr lang="en-US" dirty="0" smtClean="0"/>
              <a:t> File System</a:t>
            </a:r>
          </a:p>
          <a:p>
            <a:pPr lvl="1"/>
            <a:r>
              <a:rPr lang="en-US" dirty="0" smtClean="0"/>
              <a:t>U. Tsukuba, AIST</a:t>
            </a:r>
          </a:p>
          <a:p>
            <a:r>
              <a:rPr lang="en-US" dirty="0" smtClean="0"/>
              <a:t>E-AIRS for Computational Fluid Dynamics</a:t>
            </a:r>
          </a:p>
          <a:p>
            <a:pPr lvl="1"/>
            <a:r>
              <a:rPr lang="en-US" dirty="0" smtClean="0"/>
              <a:t>KISTI</a:t>
            </a:r>
          </a:p>
          <a:p>
            <a:pPr lvl="1"/>
            <a:r>
              <a:rPr lang="en-US" dirty="0" smtClean="0"/>
              <a:t>Used in many universities in Korea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4375" t="29000" r="46875" b="62000"/>
          <a:stretch>
            <a:fillRect/>
          </a:stretch>
        </p:blipFill>
        <p:spPr bwMode="auto">
          <a:xfrm>
            <a:off x="3429000" y="2133600"/>
            <a:ext cx="4038600" cy="58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://datafarm.apgrid.org/gif/gfarm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3200400"/>
            <a:ext cx="1523997" cy="914400"/>
          </a:xfrm>
          <a:prstGeom prst="rect">
            <a:avLst/>
          </a:prstGeom>
          <a:noFill/>
        </p:spPr>
      </p:pic>
      <p:pic>
        <p:nvPicPr>
          <p:cNvPr id="7" name="Picture 2" descr="E:\PARZBERG\My Documents\PRAGMA\Hong Kong\PRAGMA 20\Slides\e-AIRS homepage.jpg"/>
          <p:cNvPicPr>
            <a:picLocks noChangeAspect="1" noChangeArrowheads="1"/>
          </p:cNvPicPr>
          <p:nvPr/>
        </p:nvPicPr>
        <p:blipFill>
          <a:blip r:embed="rId4" cstate="print"/>
          <a:srcRect t="3367" b="83164"/>
          <a:stretch>
            <a:fillRect/>
          </a:stretch>
        </p:blipFill>
        <p:spPr bwMode="auto">
          <a:xfrm>
            <a:off x="5257800" y="6019800"/>
            <a:ext cx="349733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1375</Words>
  <Application>Microsoft Office PowerPoint</Application>
  <PresentationFormat>On-screen Show (4:3)</PresentationFormat>
  <Paragraphs>293</Paragraphs>
  <Slides>24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1_Office Theme</vt:lpstr>
      <vt:lpstr>Default Design</vt:lpstr>
      <vt:lpstr>13_Office Theme</vt:lpstr>
      <vt:lpstr>2_Office Theme</vt:lpstr>
      <vt:lpstr>Photo Editor Photo</vt:lpstr>
      <vt:lpstr>Bitmap Image</vt:lpstr>
      <vt:lpstr>Progress Since PRAGMA 19</vt:lpstr>
      <vt:lpstr>Slide 2</vt:lpstr>
      <vt:lpstr>Slide 3</vt:lpstr>
      <vt:lpstr>Slide 4</vt:lpstr>
      <vt:lpstr>Working Groups: Organize Activities</vt:lpstr>
      <vt:lpstr>PRAGMA 2010 - 2011</vt:lpstr>
      <vt:lpstr>One Story, Three Perspectives</vt:lpstr>
      <vt:lpstr>From Grid to Cloud:  VM Image Replication</vt:lpstr>
      <vt:lpstr>Member Contributions</vt:lpstr>
      <vt:lpstr>Benefits</vt:lpstr>
      <vt:lpstr>Partnerships</vt:lpstr>
      <vt:lpstr> GLEON: revolutionizing understanding of aquatic ecosystems through an international grassroots network of people, data, and lake observatories   </vt:lpstr>
      <vt:lpstr>PRAGMA + GLEON + KISTI + KEON Korean Lake Ecological Observatory Network (KLEON)</vt:lpstr>
      <vt:lpstr>Slide 14</vt:lpstr>
      <vt:lpstr>Path of Progress </vt:lpstr>
      <vt:lpstr>Slide 16</vt:lpstr>
      <vt:lpstr>Slide 17</vt:lpstr>
      <vt:lpstr>Demos: Show Accomplishment – Others to Use</vt:lpstr>
      <vt:lpstr>Monash University Research Program Abroad (MURPA)</vt:lpstr>
      <vt:lpstr>Pacific Rim Experiences for Undergraduate (PRIME): 8th Year</vt:lpstr>
      <vt:lpstr>Slide 21</vt:lpstr>
      <vt:lpstr>Opportunities for PRAGMA and  Hong Kong Researchers</vt:lpstr>
      <vt:lpstr>PRAGMA Future Challenges</vt:lpstr>
      <vt:lpstr>Thank You to the Organizers!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Since PRAGMA 19</dc:title>
  <dc:creator>parzberg</dc:creator>
  <cp:lastModifiedBy>parzberg</cp:lastModifiedBy>
  <cp:revision>21</cp:revision>
  <dcterms:created xsi:type="dcterms:W3CDTF">2011-02-28T11:32:45Z</dcterms:created>
  <dcterms:modified xsi:type="dcterms:W3CDTF">2011-03-03T00:01:32Z</dcterms:modified>
</cp:coreProperties>
</file>